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2"/>
  </p:notesMasterIdLst>
  <p:sldIdLst>
    <p:sldId id="256" r:id="rId2"/>
    <p:sldId id="299" r:id="rId3"/>
    <p:sldId id="302" r:id="rId4"/>
    <p:sldId id="441" r:id="rId5"/>
    <p:sldId id="416" r:id="rId6"/>
    <p:sldId id="451" r:id="rId7"/>
    <p:sldId id="426" r:id="rId8"/>
    <p:sldId id="439" r:id="rId9"/>
    <p:sldId id="437" r:id="rId10"/>
    <p:sldId id="399" r:id="rId11"/>
    <p:sldId id="260" r:id="rId12"/>
    <p:sldId id="419" r:id="rId13"/>
    <p:sldId id="427" r:id="rId14"/>
    <p:sldId id="440" r:id="rId15"/>
    <p:sldId id="395" r:id="rId16"/>
    <p:sldId id="298" r:id="rId17"/>
    <p:sldId id="402" r:id="rId18"/>
    <p:sldId id="404" r:id="rId19"/>
    <p:sldId id="406" r:id="rId20"/>
    <p:sldId id="430" r:id="rId21"/>
    <p:sldId id="436" r:id="rId22"/>
    <p:sldId id="359" r:id="rId23"/>
    <p:sldId id="438" r:id="rId24"/>
    <p:sldId id="381" r:id="rId25"/>
    <p:sldId id="444" r:id="rId26"/>
    <p:sldId id="334" r:id="rId27"/>
    <p:sldId id="335" r:id="rId28"/>
    <p:sldId id="336" r:id="rId29"/>
    <p:sldId id="382" r:id="rId30"/>
    <p:sldId id="445" r:id="rId31"/>
    <p:sldId id="446" r:id="rId32"/>
    <p:sldId id="309" r:id="rId33"/>
    <p:sldId id="447" r:id="rId34"/>
    <p:sldId id="400" r:id="rId35"/>
    <p:sldId id="360" r:id="rId36"/>
    <p:sldId id="401" r:id="rId37"/>
    <p:sldId id="448" r:id="rId38"/>
    <p:sldId id="403" r:id="rId39"/>
    <p:sldId id="361" r:id="rId40"/>
    <p:sldId id="428" r:id="rId41"/>
    <p:sldId id="449" r:id="rId42"/>
    <p:sldId id="396" r:id="rId43"/>
    <p:sldId id="362" r:id="rId44"/>
    <p:sldId id="374" r:id="rId45"/>
    <p:sldId id="450" r:id="rId46"/>
    <p:sldId id="375" r:id="rId47"/>
    <p:sldId id="411" r:id="rId48"/>
    <p:sldId id="383" r:id="rId49"/>
    <p:sldId id="407" r:id="rId50"/>
    <p:sldId id="384" r:id="rId51"/>
    <p:sldId id="422" r:id="rId52"/>
    <p:sldId id="397" r:id="rId53"/>
    <p:sldId id="398" r:id="rId54"/>
    <p:sldId id="365" r:id="rId55"/>
    <p:sldId id="364" r:id="rId56"/>
    <p:sldId id="366" r:id="rId57"/>
    <p:sldId id="370" r:id="rId58"/>
    <p:sldId id="371" r:id="rId59"/>
    <p:sldId id="367" r:id="rId60"/>
    <p:sldId id="369" r:id="rId61"/>
    <p:sldId id="413" r:id="rId62"/>
    <p:sldId id="372" r:id="rId63"/>
    <p:sldId id="373" r:id="rId64"/>
    <p:sldId id="377" r:id="rId65"/>
    <p:sldId id="414" r:id="rId66"/>
    <p:sldId id="376" r:id="rId67"/>
    <p:sldId id="423" r:id="rId68"/>
    <p:sldId id="425" r:id="rId69"/>
    <p:sldId id="317" r:id="rId70"/>
    <p:sldId id="394" r:id="rId71"/>
  </p:sldIdLst>
  <p:sldSz cx="9144000" cy="5143500" type="screen16x9"/>
  <p:notesSz cx="6858000" cy="9144000"/>
  <p:embeddedFontLst>
    <p:embeddedFont>
      <p:font typeface="Catamaran" panose="020B0604020202020204" charset="0"/>
      <p:regular r:id="rId73"/>
      <p:bold r:id="rId74"/>
    </p:embeddedFont>
    <p:embeddedFont>
      <p:font typeface="Lexend Deca" panose="020B0604020202020204" charset="0"/>
      <p:regular r:id="rId75"/>
      <p:bold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  <p:embeddedFont>
      <p:font typeface="Trebuchet MS" panose="020B060302020202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7" d="100"/>
          <a:sy n="127" d="100"/>
        </p:scale>
        <p:origin x="93" y="1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pentries.github.io/instructor-training/11-practice-teaching/index.html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48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42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5FDE30D-8BBA-46DE-2164-DFB598AC3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F56561-3DBE-4CA2-A65E-2D485E1EA2FE}" type="slidenum">
              <a:rPr lang="es-ES" altLang="es-CL"/>
              <a:pPr/>
              <a:t>16</a:t>
            </a:fld>
            <a:endParaRPr lang="es-ES" altLang="es-CL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48142EC8-5A05-D8A8-7904-2459B124E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A887B7C9-3C33-16BC-521C-B15C1C456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3355007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17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3546171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0207CAD-A53B-35CF-3631-5EF3053E73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F0A470-EF75-412D-9660-21C2D4F8CB33}" type="slidenum">
              <a:rPr lang="es-ES" altLang="es-CL"/>
              <a:pPr/>
              <a:t>18</a:t>
            </a:fld>
            <a:endParaRPr lang="es-ES" altLang="es-CL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260FB681-369B-740E-622F-DBA8858A80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516CDFFA-E2E9-8ACE-1DED-9B3ED044C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2117668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D983B4-3220-0B31-60F3-299BA324B1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3FB967-1B79-4A5A-AC07-4CAD06022BA9}" type="slidenum">
              <a:rPr lang="es-ES" altLang="es-CL"/>
              <a:pPr/>
              <a:t>19</a:t>
            </a:fld>
            <a:endParaRPr lang="es-ES" altLang="es-CL"/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B6AAC1B8-B81E-B690-19E1-0AB4B5A5C4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61410D38-AB72-B560-F3C1-959FFCDD3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131730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68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371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827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411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058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8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66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587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490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743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7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3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479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65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99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529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23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416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168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886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89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86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315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36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311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162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0abee5384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0abee5384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Eso sí, es esencial dar críticas constructivas. Una crítica constructiva tiene tres características esenciales: es positiva, es específica y sugiere un próximo paso. Muy diferente a los comentarios de Mafalda sobre la sopa de su mamá.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Fuente: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https://carpentries.github.io/instructor-training/11-practice-teaching/index.html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79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971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024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28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26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88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7CC7B-E977-4B9F-D3C5-CB4132E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9CEF0-C6FD-DEE0-6363-CBDBF28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063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52xuhkdfd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52xuhkdfd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/>
              <a:t>Clase 7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2.0 Medir en </a:t>
            </a:r>
            <a:r>
              <a:rPr lang="en" sz="4400" b="1" dirty="0"/>
              <a:t>Ciencias Sociales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Medir en ciencias sociales se entiende como la </a:t>
            </a:r>
            <a:r>
              <a:rPr lang="es-ES" sz="1800" b="1" dirty="0"/>
              <a:t>asignación de números a objetos, atributos o rasgos</a:t>
            </a:r>
            <a:r>
              <a:rPr lang="es-ES" sz="1800" dirty="0"/>
              <a:t> de un concepto como una forma de </a:t>
            </a:r>
            <a:r>
              <a:rPr lang="es-ES" sz="1800" b="1" dirty="0"/>
              <a:t>representación de sus propiedades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En este sentido medir es una forma de </a:t>
            </a:r>
            <a:r>
              <a:rPr lang="es-ES" sz="1800" b="1" dirty="0"/>
              <a:t>describir o caracterizar las cualidades de un concepto</a:t>
            </a:r>
            <a:r>
              <a:rPr lang="es-ES" sz="1800" dirty="0"/>
              <a:t> </a:t>
            </a:r>
            <a:r>
              <a:rPr lang="es-ES" sz="1800" b="1" u="sng" dirty="0"/>
              <a:t>traduciéndolas</a:t>
            </a:r>
            <a:r>
              <a:rPr lang="es-ES" sz="1800" b="1" dirty="0"/>
              <a:t> a un lenguaje numérico </a:t>
            </a:r>
            <a:r>
              <a:rPr lang="es-ES" sz="1800" dirty="0"/>
              <a:t>que se caracteriza por su </a:t>
            </a:r>
            <a:r>
              <a:rPr lang="es-ES" sz="1800" b="1" dirty="0"/>
              <a:t>simplicidad, orden </a:t>
            </a:r>
            <a:r>
              <a:rPr lang="es-ES" sz="1800" dirty="0"/>
              <a:t>y la posibilidad de </a:t>
            </a:r>
            <a:r>
              <a:rPr lang="es-ES" sz="1800" b="1" dirty="0"/>
              <a:t>comparación</a:t>
            </a:r>
            <a:r>
              <a:rPr lang="es-ES" sz="1800" dirty="0"/>
              <a:t> en términos de magnitud.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Para establecer correspondencia válida entre un </a:t>
            </a:r>
            <a:r>
              <a:rPr lang="es-ES" sz="1800" b="1" dirty="0"/>
              <a:t>sistema conceptual </a:t>
            </a:r>
            <a:r>
              <a:rPr lang="es-ES" sz="1800" dirty="0"/>
              <a:t>y un </a:t>
            </a:r>
            <a:r>
              <a:rPr lang="es-ES" sz="1800" b="1" dirty="0"/>
              <a:t>sistema numérico</a:t>
            </a:r>
            <a:r>
              <a:rPr lang="es-ES" sz="1800" dirty="0"/>
              <a:t>, la estructura de </a:t>
            </a:r>
            <a:r>
              <a:rPr lang="es-ES" sz="1800" b="1" dirty="0"/>
              <a:t>ambos sistemas debe ser internamente semejante </a:t>
            </a:r>
            <a:r>
              <a:rPr lang="es-ES" sz="1800" dirty="0"/>
              <a:t>(Isomorfismo).</a:t>
            </a:r>
          </a:p>
        </p:txBody>
      </p:sp>
    </p:spTree>
    <p:extLst>
      <p:ext uri="{BB962C8B-B14F-4D97-AF65-F5344CB8AC3E}">
        <p14:creationId xmlns:p14="http://schemas.microsoft.com/office/powerpoint/2010/main" val="429256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Medición Indirecta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En las ciencias sociales la medición tiende a ser indirecta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¿La razón?: medimos </a:t>
            </a:r>
            <a:r>
              <a:rPr lang="es-ES" sz="2400" b="1" dirty="0"/>
              <a:t>constructos latentes </a:t>
            </a:r>
            <a:r>
              <a:rPr lang="es-ES" sz="2400" dirty="0"/>
              <a:t>más que manifiestos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 ¿Cómo lo hacemos?: a través de indicadores indirectos → a esto le llamamos ‘medición indirecta’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 ¿Qué procedimiento seguimos? → la medición indirecta se desarrolla mediante el </a:t>
            </a:r>
            <a:r>
              <a:rPr lang="es-ES" sz="2400" b="1" dirty="0"/>
              <a:t>‘proceso de operacionalización’</a:t>
            </a:r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84775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¿Por qué no preguntar…?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está usted alienado?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 usted tiene una subjetividad neoliberal?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 usted discriminador?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otras preguntas se le ocurren que serían difíciles de hacer directamente?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9167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254441" y="304800"/>
            <a:ext cx="8951286" cy="1277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¿Por qué si se puede preguntar…?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cuántos años tienes?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por quién votaste en las últimas elecciones?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Diferencia entre conceptos simples y complejos: ¿hay acuerdo claro entre lenguaje investigador y encuestado? O ¿Es necesaria una traducción?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04780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0" y="783257"/>
            <a:ext cx="8951286" cy="1277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Relación entre lenguaje de investigación y lenguaje de sujetos con los que se estudia</a:t>
            </a:r>
            <a:endParaRPr sz="32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9" y="2060738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Conceptos simples: conocidos y usados regularmente por sujetos investigados (</a:t>
            </a:r>
            <a:r>
              <a:rPr lang="es-ES" sz="2400" dirty="0" err="1"/>
              <a:t>e.g</a:t>
            </a:r>
            <a:r>
              <a:rPr lang="es-ES" sz="2400" dirty="0"/>
              <a:t>. edad)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Conceptos complejos: menos conocidos y de uso menos común para los sujetos investigados (</a:t>
            </a:r>
            <a:r>
              <a:rPr lang="es-ES" sz="2400" dirty="0" err="1"/>
              <a:t>e.g</a:t>
            </a:r>
            <a:r>
              <a:rPr lang="es-ES" sz="2400" dirty="0"/>
              <a:t>. alienación)</a:t>
            </a:r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3586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 Operacionalización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77941" y="1345365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Es un proceso de </a:t>
            </a:r>
            <a:r>
              <a:rPr lang="es-ES" b="1" dirty="0"/>
              <a:t>traducción</a:t>
            </a:r>
            <a:r>
              <a:rPr lang="es-ES" dirty="0"/>
              <a:t> de conceptos a indicadores.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Tiene dos fases: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Fase teórica </a:t>
            </a:r>
            <a:r>
              <a:rPr lang="es-ES" sz="1600" dirty="0"/>
              <a:t>(definición conceptual de variables):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Definición de un constructo complejo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Desagregación del constructo en dimensiones y subdimensiones independientes entre sí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Fase empírica </a:t>
            </a:r>
            <a:r>
              <a:rPr lang="es-ES" sz="1600" dirty="0"/>
              <a:t>(definición operacional de variables)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Definición de conductas/hechos observables que reflejen las subdimensiones: definición de indicadores: los indicadores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Combinación de los indicadores en índices y sub-índices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136639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2BE1A9E4-EFA7-E798-1B14-3EA51B20F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371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Concepto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2DCA9B3-9571-6EF2-D6B9-4FD9960DD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514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Dimensiones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74A98CFE-B2DA-86B5-30EF-52E25DFB5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3657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Indicadores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3F8BBA9A-D220-05B9-D724-FE25BF76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1371600"/>
            <a:ext cx="2057400" cy="36933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" altLang="es-CL" sz="1800">
                <a:solidFill>
                  <a:srgbClr val="FF0000"/>
                </a:solidFill>
                <a:latin typeface="Trebuchet MS" panose="020B0603020202020204" pitchFamily="34" charset="0"/>
              </a:rPr>
              <a:t>Abstracción</a:t>
            </a: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7E0B4E8D-7777-85FA-60DD-2839D6D7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886200"/>
            <a:ext cx="2057400" cy="36933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" altLang="es-CL" sz="1800">
                <a:solidFill>
                  <a:srgbClr val="FF0000"/>
                </a:solidFill>
                <a:latin typeface="Trebuchet MS" panose="020B0603020202020204" pitchFamily="34" charset="0"/>
              </a:rPr>
              <a:t>Precisión  </a:t>
            </a:r>
          </a:p>
        </p:txBody>
      </p:sp>
      <p:sp>
        <p:nvSpPr>
          <p:cNvPr id="87047" name="AutoShape 7">
            <a:extLst>
              <a:ext uri="{FF2B5EF4-FFF2-40B4-BE49-F238E27FC236}">
                <a16:creationId xmlns:a16="http://schemas.microsoft.com/office/drawing/2014/main" id="{5B1219D9-FC15-6FA0-8711-ADB8968FF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100" y="2000250"/>
            <a:ext cx="457200" cy="1600200"/>
          </a:xfrm>
          <a:prstGeom prst="downArrow">
            <a:avLst>
              <a:gd name="adj1" fmla="val 50000"/>
              <a:gd name="adj2" fmla="val 87500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L" sz="1050"/>
          </a:p>
        </p:txBody>
      </p:sp>
    </p:spTree>
    <p:extLst>
      <p:ext uri="{BB962C8B-B14F-4D97-AF65-F5344CB8AC3E}">
        <p14:creationId xmlns:p14="http://schemas.microsoft.com/office/powerpoint/2010/main" val="207137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628899"/>
            <a:ext cx="1674019" cy="1778411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2100" b="1">
                <a:latin typeface="Catamaran" panose="020B0604020202020204" charset="0"/>
                <a:cs typeface="Catamaran" panose="020B0604020202020204" charset="0"/>
              </a:rPr>
              <a:t>Concepto</a:t>
            </a:r>
            <a:endParaRPr lang="es-ES" altLang="es-CL" sz="2100" b="1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104" y="1771650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2931319" y="2571751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9" y="1771650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5731669" y="2457450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385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nominal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5" name="AutoShape 37">
            <a:extLst>
              <a:ext uri="{FF2B5EF4-FFF2-40B4-BE49-F238E27FC236}">
                <a16:creationId xmlns:a16="http://schemas.microsoft.com/office/drawing/2014/main" id="{E7145E7E-2E1F-D480-6E9B-1F229196C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104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real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6" name="AutoShape 38">
            <a:extLst>
              <a:ext uri="{FF2B5EF4-FFF2-40B4-BE49-F238E27FC236}">
                <a16:creationId xmlns:a16="http://schemas.microsoft.com/office/drawing/2014/main" id="{5835FA5D-EE9F-3045-FD99-F6086B2B1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9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operacional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7" name="AutoShape 39">
            <a:extLst>
              <a:ext uri="{FF2B5EF4-FFF2-40B4-BE49-F238E27FC236}">
                <a16:creationId xmlns:a16="http://schemas.microsoft.com/office/drawing/2014/main" id="{240475F6-2826-8ADD-6345-1C99604F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8" name="AutoShape 40">
            <a:extLst>
              <a:ext uri="{FF2B5EF4-FFF2-40B4-BE49-F238E27FC236}">
                <a16:creationId xmlns:a16="http://schemas.microsoft.com/office/drawing/2014/main" id="{FBD40B06-0CB8-5B75-35F0-939249FC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306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9" name="AutoShape 41">
            <a:extLst>
              <a:ext uri="{FF2B5EF4-FFF2-40B4-BE49-F238E27FC236}">
                <a16:creationId xmlns:a16="http://schemas.microsoft.com/office/drawing/2014/main" id="{4BC9DAD3-5BC2-B2ED-FE03-D1A3E363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216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79A16E67-6DCD-06D2-D530-86EB25633634}"/>
              </a:ext>
            </a:extLst>
          </p:cNvPr>
          <p:cNvSpPr/>
          <p:nvPr/>
        </p:nvSpPr>
        <p:spPr>
          <a:xfrm rot="16200000">
            <a:off x="3321440" y="-1615957"/>
            <a:ext cx="291909" cy="447451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0B9ECB-A48C-5275-8DAA-8D6C0C22C254}"/>
              </a:ext>
            </a:extLst>
          </p:cNvPr>
          <p:cNvSpPr txBox="1"/>
          <p:nvPr/>
        </p:nvSpPr>
        <p:spPr>
          <a:xfrm>
            <a:off x="3010341" y="238422"/>
            <a:ext cx="215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Fase teórica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F44220-8C45-51DC-D749-0DB5B4FFABBE}"/>
              </a:ext>
            </a:extLst>
          </p:cNvPr>
          <p:cNvSpPr txBox="1"/>
          <p:nvPr/>
        </p:nvSpPr>
        <p:spPr>
          <a:xfrm>
            <a:off x="6131719" y="170716"/>
            <a:ext cx="215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Fase empírica</a:t>
            </a:r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E25DE616-8BE7-908A-42F0-8C083DCA72A2}"/>
              </a:ext>
            </a:extLst>
          </p:cNvPr>
          <p:cNvSpPr/>
          <p:nvPr/>
        </p:nvSpPr>
        <p:spPr>
          <a:xfrm rot="16200000">
            <a:off x="6703681" y="-347382"/>
            <a:ext cx="336349" cy="192527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178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5ACD5EA0-C0A8-2DA9-7AEA-A24F2C4E5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79" y="951310"/>
            <a:ext cx="1647825" cy="3888581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Seguridad Humana (subjetiva)</a:t>
            </a:r>
          </a:p>
          <a:p>
            <a:endParaRPr lang="es-ES" altLang="es-CL" sz="90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Evaluación que las personas hacen respecto de la existencia y eficacia de los mecanismos de seguridad de que disponen y que sedimenta en un particular estado psicológico.</a:t>
            </a:r>
          </a:p>
          <a:p>
            <a:endParaRPr lang="es-ES" altLang="es-CL" sz="90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C628E0F4-0D2E-89AD-0674-507F2B6B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906" y="645319"/>
            <a:ext cx="1890713" cy="270272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>
                <a:latin typeface="Catamaran" panose="020B0604020202020204" charset="0"/>
                <a:cs typeface="Catamaran" panose="020B0604020202020204" charset="0"/>
              </a:rPr>
              <a:t>Dimensiones</a:t>
            </a:r>
          </a:p>
        </p:txBody>
      </p:sp>
      <p:grpSp>
        <p:nvGrpSpPr>
          <p:cNvPr id="95236" name="Group 4">
            <a:extLst>
              <a:ext uri="{FF2B5EF4-FFF2-40B4-BE49-F238E27FC236}">
                <a16:creationId xmlns:a16="http://schemas.microsoft.com/office/drawing/2014/main" id="{97D1D504-ADF7-F589-9996-3E3C0C6E56DC}"/>
              </a:ext>
            </a:extLst>
          </p:cNvPr>
          <p:cNvGrpSpPr>
            <a:grpSpLocks/>
          </p:cNvGrpSpPr>
          <p:nvPr/>
        </p:nvGrpSpPr>
        <p:grpSpPr bwMode="auto">
          <a:xfrm>
            <a:off x="2850356" y="1597818"/>
            <a:ext cx="2100263" cy="646509"/>
            <a:chOff x="1434" y="1478"/>
            <a:chExt cx="1764" cy="543"/>
          </a:xfrm>
        </p:grpSpPr>
        <p:sp>
          <p:nvSpPr>
            <p:cNvPr id="95237" name="Rectangle 5">
              <a:extLst>
                <a:ext uri="{FF2B5EF4-FFF2-40B4-BE49-F238E27FC236}">
                  <a16:creationId xmlns:a16="http://schemas.microsoft.com/office/drawing/2014/main" id="{4029D336-0036-3EBA-9313-DB25BEB7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1478"/>
              <a:ext cx="1588" cy="543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Previsión: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evaluación en base, a los recursos que se poseen, sobre la situación provisional cuando deje de trabajar</a:t>
              </a:r>
              <a:endParaRPr lang="es-ES" altLang="es-CL" sz="900" b="1" dirty="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95238" name="Line 6">
              <a:extLst>
                <a:ext uri="{FF2B5EF4-FFF2-40B4-BE49-F238E27FC236}">
                  <a16:creationId xmlns:a16="http://schemas.microsoft.com/office/drawing/2014/main" id="{86F4E6B0-A812-4D74-061C-302E4F3CB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4" y="1706"/>
              <a:ext cx="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39" name="Group 7">
            <a:extLst>
              <a:ext uri="{FF2B5EF4-FFF2-40B4-BE49-F238E27FC236}">
                <a16:creationId xmlns:a16="http://schemas.microsoft.com/office/drawing/2014/main" id="{B40C8CCD-CBB6-F9CB-6C72-35F9CB02B964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2278855"/>
            <a:ext cx="2106215" cy="646509"/>
            <a:chOff x="1429" y="2050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0" name="Rectangle 8">
              <a:extLst>
                <a:ext uri="{FF2B5EF4-FFF2-40B4-BE49-F238E27FC236}">
                  <a16:creationId xmlns:a16="http://schemas.microsoft.com/office/drawing/2014/main" id="{89F059E1-06FF-9AA1-905A-32B0F430B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2050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Laboral: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seguridad respecto de la reinserción laboral en caso de cesantía o de la inserción en caso de inactividad</a:t>
              </a:r>
            </a:p>
          </p:txBody>
        </p:sp>
        <p:sp>
          <p:nvSpPr>
            <p:cNvPr id="95241" name="Line 9">
              <a:extLst>
                <a:ext uri="{FF2B5EF4-FFF2-40B4-BE49-F238E27FC236}">
                  <a16:creationId xmlns:a16="http://schemas.microsoft.com/office/drawing/2014/main" id="{94F5D8C5-69AF-2836-9584-C84D9B13F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296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42" name="Group 10">
            <a:extLst>
              <a:ext uri="{FF2B5EF4-FFF2-40B4-BE49-F238E27FC236}">
                <a16:creationId xmlns:a16="http://schemas.microsoft.com/office/drawing/2014/main" id="{C8E5D86D-7CF5-57D0-8C22-8359572B0ACA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951309"/>
            <a:ext cx="2106215" cy="646509"/>
            <a:chOff x="1429" y="935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3" name="Rectangle 11">
              <a:extLst>
                <a:ext uri="{FF2B5EF4-FFF2-40B4-BE49-F238E27FC236}">
                  <a16:creationId xmlns:a16="http://schemas.microsoft.com/office/drawing/2014/main" id="{3786FD35-BB2F-F121-6CB8-6C4E4007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935"/>
              <a:ext cx="1588" cy="543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Sociabilidad: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posibilidad de recibir ayuda ante situaciones difíciles y de movilizar gente en pro de un objetivo común.</a:t>
              </a:r>
            </a:p>
          </p:txBody>
        </p:sp>
        <p:sp>
          <p:nvSpPr>
            <p:cNvPr id="95244" name="Line 12">
              <a:extLst>
                <a:ext uri="{FF2B5EF4-FFF2-40B4-BE49-F238E27FC236}">
                  <a16:creationId xmlns:a16="http://schemas.microsoft.com/office/drawing/2014/main" id="{F38B618D-BEC8-8AB2-DD7C-2163820A9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1253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45" name="Group 13">
            <a:extLst>
              <a:ext uri="{FF2B5EF4-FFF2-40B4-BE49-F238E27FC236}">
                <a16:creationId xmlns:a16="http://schemas.microsoft.com/office/drawing/2014/main" id="{7897520B-427D-5D17-47ED-B4611E9ED448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2927745"/>
            <a:ext cx="2106215" cy="646509"/>
            <a:chOff x="1429" y="2595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6" name="Rectangle 14">
              <a:extLst>
                <a:ext uri="{FF2B5EF4-FFF2-40B4-BE49-F238E27FC236}">
                  <a16:creationId xmlns:a16="http://schemas.microsoft.com/office/drawing/2014/main" id="{2EC614A4-FD57-D85B-3D9B-EDC3B680C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2595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Información: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cuan informado se siente respecto de hechos de la actualidad que puedan afectar sus propias vidas</a:t>
              </a:r>
            </a:p>
          </p:txBody>
        </p:sp>
        <p:sp>
          <p:nvSpPr>
            <p:cNvPr id="95247" name="Line 15">
              <a:extLst>
                <a:ext uri="{FF2B5EF4-FFF2-40B4-BE49-F238E27FC236}">
                  <a16:creationId xmlns:a16="http://schemas.microsoft.com/office/drawing/2014/main" id="{B4A4E807-B860-1B86-EF71-A9F323EF1E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840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sp>
        <p:nvSpPr>
          <p:cNvPr id="95248" name="Rectangle 16">
            <a:extLst>
              <a:ext uri="{FF2B5EF4-FFF2-40B4-BE49-F238E27FC236}">
                <a16:creationId xmlns:a16="http://schemas.microsoft.com/office/drawing/2014/main" id="{9141BBA4-9E61-E60B-F73B-B32F18FD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645319"/>
            <a:ext cx="2833688" cy="270272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 dirty="0">
                <a:latin typeface="Catamaran" panose="020B0604020202020204" charset="0"/>
                <a:cs typeface="Catamaran" panose="020B0604020202020204" charset="0"/>
              </a:rPr>
              <a:t>Indicadores</a:t>
            </a:r>
          </a:p>
        </p:txBody>
      </p:sp>
      <p:sp>
        <p:nvSpPr>
          <p:cNvPr id="95249" name="Text Box 17">
            <a:extLst>
              <a:ext uri="{FF2B5EF4-FFF2-40B4-BE49-F238E27FC236}">
                <a16:creationId xmlns:a16="http://schemas.microsoft.com/office/drawing/2014/main" id="{8385B160-F33D-A0DF-A589-6559DABF8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926807"/>
            <a:ext cx="391477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Fuente: PNUD. Desarrollo Humano en Chile. Las paradojas de la modernización. 1998 </a:t>
            </a:r>
            <a:endParaRPr lang="en-US" altLang="es-CL" sz="75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5250" name="Rectangle 18">
            <a:extLst>
              <a:ext uri="{FF2B5EF4-FFF2-40B4-BE49-F238E27FC236}">
                <a16:creationId xmlns:a16="http://schemas.microsoft.com/office/drawing/2014/main" id="{A1195DED-38F3-DD4B-AAB6-B97322C34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79" y="627460"/>
            <a:ext cx="1619250" cy="270272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>
                <a:latin typeface="Catamaran" panose="020B0604020202020204" charset="0"/>
                <a:cs typeface="Catamaran" panose="020B0604020202020204" charset="0"/>
              </a:rPr>
              <a:t>Concepto</a:t>
            </a:r>
          </a:p>
        </p:txBody>
      </p:sp>
      <p:grpSp>
        <p:nvGrpSpPr>
          <p:cNvPr id="95251" name="Group 19">
            <a:extLst>
              <a:ext uri="{FF2B5EF4-FFF2-40B4-BE49-F238E27FC236}">
                <a16:creationId xmlns:a16="http://schemas.microsoft.com/office/drawing/2014/main" id="{868C7F39-2550-164E-192D-850BC0480F15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3586161"/>
            <a:ext cx="2106215" cy="646509"/>
            <a:chOff x="1429" y="3148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52" name="Rectangle 20">
              <a:extLst>
                <a:ext uri="{FF2B5EF4-FFF2-40B4-BE49-F238E27FC236}">
                  <a16:creationId xmlns:a16="http://schemas.microsoft.com/office/drawing/2014/main" id="{10F518E6-FAEE-99D2-B06D-6D253C03E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148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Salud: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calidad, oportunidades y costos de la atención en salud que se espera recibir en caso de enfermedad.</a:t>
              </a:r>
            </a:p>
          </p:txBody>
        </p:sp>
        <p:sp>
          <p:nvSpPr>
            <p:cNvPr id="95253" name="Line 21">
              <a:extLst>
                <a:ext uri="{FF2B5EF4-FFF2-40B4-BE49-F238E27FC236}">
                  <a16:creationId xmlns:a16="http://schemas.microsoft.com/office/drawing/2014/main" id="{98ABD6D2-7638-98F1-89A8-6B6CC9641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385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54" name="Group 22">
            <a:extLst>
              <a:ext uri="{FF2B5EF4-FFF2-40B4-BE49-F238E27FC236}">
                <a16:creationId xmlns:a16="http://schemas.microsoft.com/office/drawing/2014/main" id="{3C584B5C-509E-D13E-E0B4-BF6AB384C273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4227907"/>
            <a:ext cx="2106215" cy="646509"/>
            <a:chOff x="1429" y="3687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55" name="Rectangle 23">
              <a:extLst>
                <a:ext uri="{FF2B5EF4-FFF2-40B4-BE49-F238E27FC236}">
                  <a16:creationId xmlns:a16="http://schemas.microsoft.com/office/drawing/2014/main" id="{694FCA2A-AA8E-C623-C8B1-D0A2B1A4C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687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Delincuencia: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posibilidades de ser victima de un delito y posibilidades de aprehensión y condena de los delincuentes.</a:t>
              </a:r>
            </a:p>
          </p:txBody>
        </p:sp>
        <p:sp>
          <p:nvSpPr>
            <p:cNvPr id="95256" name="Line 24">
              <a:extLst>
                <a:ext uri="{FF2B5EF4-FFF2-40B4-BE49-F238E27FC236}">
                  <a16:creationId xmlns:a16="http://schemas.microsoft.com/office/drawing/2014/main" id="{82879DE0-5D39-40B7-AAD2-1B767DEB0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974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57" name="Group 25">
            <a:extLst>
              <a:ext uri="{FF2B5EF4-FFF2-40B4-BE49-F238E27FC236}">
                <a16:creationId xmlns:a16="http://schemas.microsoft.com/office/drawing/2014/main" id="{B37200EE-00C1-7104-0935-0876946950B2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951310"/>
            <a:ext cx="2833688" cy="616744"/>
            <a:chOff x="3288" y="935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58" name="Rectangle 26">
              <a:extLst>
                <a:ext uri="{FF2B5EF4-FFF2-40B4-BE49-F238E27FC236}">
                  <a16:creationId xmlns:a16="http://schemas.microsoft.com/office/drawing/2014/main" id="{A15C5D48-F517-EC26-22BE-762BDFC6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935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Capacidad de organizar a la comunidad del barrio para enfrenar problemas o necesidades comunes</a:t>
              </a:r>
            </a:p>
          </p:txBody>
        </p:sp>
        <p:sp>
          <p:nvSpPr>
            <p:cNvPr id="95259" name="Rectangle 27">
              <a:extLst>
                <a:ext uri="{FF2B5EF4-FFF2-40B4-BE49-F238E27FC236}">
                  <a16:creationId xmlns:a16="http://schemas.microsoft.com/office/drawing/2014/main" id="{9B3D861F-1828-0222-6A62-2A11C6B0B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226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Nivel de confianza en que amigos y o familiares ayudarán en caso de problemas  </a:t>
              </a:r>
            </a:p>
          </p:txBody>
        </p:sp>
      </p:grpSp>
      <p:sp>
        <p:nvSpPr>
          <p:cNvPr id="95260" name="Rectangle 28">
            <a:extLst>
              <a:ext uri="{FF2B5EF4-FFF2-40B4-BE49-F238E27FC236}">
                <a16:creationId xmlns:a16="http://schemas.microsoft.com/office/drawing/2014/main" id="{AB542411-7A77-E7B6-2DA0-8A2167BA8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1760935"/>
            <a:ext cx="2833688" cy="270272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750" dirty="0">
                <a:latin typeface="Catamaran" panose="020B0604020202020204" charset="0"/>
                <a:cs typeface="Catamaran" panose="020B0604020202020204" charset="0"/>
              </a:rPr>
              <a:t>Evaluación de la situación previsional actual del grupo familiar inmediato.  </a:t>
            </a:r>
          </a:p>
        </p:txBody>
      </p:sp>
      <p:grpSp>
        <p:nvGrpSpPr>
          <p:cNvPr id="95261" name="Group 29">
            <a:extLst>
              <a:ext uri="{FF2B5EF4-FFF2-40B4-BE49-F238E27FC236}">
                <a16:creationId xmlns:a16="http://schemas.microsoft.com/office/drawing/2014/main" id="{8A4FA258-A7C4-0661-F105-E0AD10CA3608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2268141"/>
            <a:ext cx="2833688" cy="627459"/>
            <a:chOff x="3288" y="2041"/>
            <a:chExt cx="2380" cy="527"/>
          </a:xfrm>
          <a:solidFill>
            <a:schemeClr val="accent4">
              <a:lumMod val="95000"/>
            </a:schemeClr>
          </a:solidFill>
        </p:grpSpPr>
        <p:sp>
          <p:nvSpPr>
            <p:cNvPr id="95262" name="Rectangle 30">
              <a:extLst>
                <a:ext uri="{FF2B5EF4-FFF2-40B4-BE49-F238E27FC236}">
                  <a16:creationId xmlns:a16="http://schemas.microsoft.com/office/drawing/2014/main" id="{4F84DF81-F28B-864C-9C40-191FD0CBF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041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Evaluación del nivel de dificultad para encontrar trabajo en caso de cesantía</a:t>
              </a:r>
            </a:p>
          </p:txBody>
        </p:sp>
        <p:sp>
          <p:nvSpPr>
            <p:cNvPr id="95263" name="Rectangle 31">
              <a:extLst>
                <a:ext uri="{FF2B5EF4-FFF2-40B4-BE49-F238E27FC236}">
                  <a16:creationId xmlns:a16="http://schemas.microsoft.com/office/drawing/2014/main" id="{CDEA87E1-EFEF-E0CE-A798-D6E890328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341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capacidad de permanecer en el actual trabajo</a:t>
              </a:r>
            </a:p>
          </p:txBody>
        </p:sp>
      </p:grpSp>
      <p:sp>
        <p:nvSpPr>
          <p:cNvPr id="95264" name="Rectangle 32">
            <a:extLst>
              <a:ext uri="{FF2B5EF4-FFF2-40B4-BE49-F238E27FC236}">
                <a16:creationId xmlns:a16="http://schemas.microsoft.com/office/drawing/2014/main" id="{43DA8942-29A7-9EDE-B760-B43EBBCFF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3111103"/>
            <a:ext cx="2833688" cy="270272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Nivel de confianza de información manejado sobre hechos nacionales o internacionales que pudieran afectar</a:t>
            </a:r>
          </a:p>
        </p:txBody>
      </p:sp>
      <p:grpSp>
        <p:nvGrpSpPr>
          <p:cNvPr id="95265" name="Group 33">
            <a:extLst>
              <a:ext uri="{FF2B5EF4-FFF2-40B4-BE49-F238E27FC236}">
                <a16:creationId xmlns:a16="http://schemas.microsoft.com/office/drawing/2014/main" id="{9ED6D395-8BAE-9881-6254-06B0AC39A1C7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3586163"/>
            <a:ext cx="2833688" cy="616744"/>
            <a:chOff x="3288" y="3148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66" name="Rectangle 34">
              <a:extLst>
                <a:ext uri="{FF2B5EF4-FFF2-40B4-BE49-F238E27FC236}">
                  <a16:creationId xmlns:a16="http://schemas.microsoft.com/office/drawing/2014/main" id="{190B42D1-DED8-FFDE-E447-9F2FBD057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148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posibilidad de recibir atención de salud oportuna ante una enfermedad menor</a:t>
              </a:r>
            </a:p>
          </p:txBody>
        </p:sp>
        <p:sp>
          <p:nvSpPr>
            <p:cNvPr id="95267" name="Rectangle 35">
              <a:extLst>
                <a:ext uri="{FF2B5EF4-FFF2-40B4-BE49-F238E27FC236}">
                  <a16:creationId xmlns:a16="http://schemas.microsoft.com/office/drawing/2014/main" id="{9CE53ACE-F824-74C0-4D39-B554ED922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439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posibilidad pagar los costos de una atención de salud en caso de una enfermedad menor</a:t>
              </a:r>
            </a:p>
          </p:txBody>
        </p:sp>
      </p:grpSp>
      <p:grpSp>
        <p:nvGrpSpPr>
          <p:cNvPr id="95268" name="Group 36">
            <a:extLst>
              <a:ext uri="{FF2B5EF4-FFF2-40B4-BE49-F238E27FC236}">
                <a16:creationId xmlns:a16="http://schemas.microsoft.com/office/drawing/2014/main" id="{DA413CA6-E31D-35A5-41EC-E08834C1CC9B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4227910"/>
            <a:ext cx="2833688" cy="616744"/>
            <a:chOff x="3288" y="3687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69" name="Rectangle 37">
              <a:extLst>
                <a:ext uri="{FF2B5EF4-FFF2-40B4-BE49-F238E27FC236}">
                  <a16:creationId xmlns:a16="http://schemas.microsoft.com/office/drawing/2014/main" id="{9FF50CF5-A9AD-573D-54E2-1C9D0E599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687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Evaluación de la probabilidad de que </a:t>
              </a:r>
              <a:r>
                <a:rPr lang="es-ES" altLang="es-CL" sz="750" dirty="0" err="1">
                  <a:latin typeface="Catamaran" panose="020B0604020202020204" charset="0"/>
                  <a:cs typeface="Catamaran" panose="020B0604020202020204" charset="0"/>
                </a:rPr>
                <a:t>algun</a:t>
              </a:r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 miembro del hogar sea victima de robo con violencia</a:t>
              </a:r>
            </a:p>
          </p:txBody>
        </p:sp>
        <p:sp>
          <p:nvSpPr>
            <p:cNvPr id="95270" name="Rectangle 38">
              <a:extLst>
                <a:ext uri="{FF2B5EF4-FFF2-40B4-BE49-F238E27FC236}">
                  <a16:creationId xmlns:a16="http://schemas.microsoft.com/office/drawing/2014/main" id="{DBB07E1D-0A84-D140-5AEC-F518940D0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978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condena de los culpables en caso de ser victima de un hecho delictual grave</a:t>
              </a:r>
            </a:p>
          </p:txBody>
        </p:sp>
      </p:grpSp>
      <p:sp>
        <p:nvSpPr>
          <p:cNvPr id="95271" name="Text Box 39">
            <a:extLst>
              <a:ext uri="{FF2B5EF4-FFF2-40B4-BE49-F238E27FC236}">
                <a16:creationId xmlns:a16="http://schemas.microsoft.com/office/drawing/2014/main" id="{FA57970C-7D7A-7459-6F46-F5D2DAB44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20241"/>
            <a:ext cx="6858000" cy="485776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s-MX" altLang="es-CL" sz="1800" dirty="0">
                <a:latin typeface="Catamaran" panose="020B0604020202020204" charset="0"/>
                <a:cs typeface="Catamaran" panose="020B0604020202020204" charset="0"/>
              </a:rPr>
              <a:t>Ejemplo 1: Seguridad Humana </a:t>
            </a:r>
          </a:p>
        </p:txBody>
      </p:sp>
    </p:spTree>
    <p:extLst>
      <p:ext uri="{BB962C8B-B14F-4D97-AF65-F5344CB8AC3E}">
        <p14:creationId xmlns:p14="http://schemas.microsoft.com/office/powerpoint/2010/main" val="334700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nimBg="1"/>
      <p:bldP spid="95260" grpId="0" animBg="1"/>
      <p:bldP spid="952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5F12B6C1-6199-7D52-AEC9-A11C1567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735807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 dirty="0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Nivel de confianza en que amigos y o familiares ayudarán en caso de problemas 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C5A8228C-65FC-98CE-82AA-9F4B9A77D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735807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Si Ud. se viera enfrentado a un problema importante, de tipo económico, de salud, personal, u otro, ¿cuanta  confianza  tiene  Ud.  que  alguien  que  no  pertenece  a  su  hogar,  esto  es,  amigos conocidos o familiares que no viven en su hogar, le ayudar a solucionar el problema?</a:t>
            </a:r>
          </a:p>
        </p:txBody>
      </p:sp>
      <p:sp>
        <p:nvSpPr>
          <p:cNvPr id="97284" name="Text Box 4">
            <a:extLst>
              <a:ext uri="{FF2B5EF4-FFF2-40B4-BE49-F238E27FC236}">
                <a16:creationId xmlns:a16="http://schemas.microsoft.com/office/drawing/2014/main" id="{1C3945E7-C474-5CDB-8288-96293FA29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57750"/>
            <a:ext cx="391477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Fuente: PNUD. Desarrollo Humano en Chile. Las paradojas de la modernización. 1998 </a:t>
            </a:r>
            <a:endParaRPr lang="en-US" altLang="es-CL" sz="75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4E5E9DDC-B67D-BBA6-CE07-72626D569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1551385"/>
            <a:ext cx="2833688" cy="6750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 dirty="0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Evaluación del nivel de dificultad para encontrar trabajo en caso de cesantía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31F9836B-694F-854B-C953-0209A7E5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1551385"/>
            <a:ext cx="3511153" cy="675084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Si  Ud.  perdiera  o  dejara  su  actual  fuente  de  trabajo,  ¿cuán  difícil  cree  Ud.  que  le  resultaría encontrar una nueva fuente aceptable para Ud.?</a:t>
            </a:r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2D2D0AF2-1626-E0C2-3C96-62869145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2366963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Nivel de confianza de información manejado sobre hechos nacionales o internacionales que pudieran afectar</a:t>
            </a:r>
          </a:p>
        </p:txBody>
      </p:sp>
      <p:sp>
        <p:nvSpPr>
          <p:cNvPr id="97288" name="Rectangle 8">
            <a:extLst>
              <a:ext uri="{FF2B5EF4-FFF2-40B4-BE49-F238E27FC236}">
                <a16:creationId xmlns:a16="http://schemas.microsoft.com/office/drawing/2014/main" id="{69F49294-650D-40CF-0101-FCEBC0653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2366963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En Chile y en el mundo ocurren permanentemente hechos que pueden afectar de alguna forma su vida. ¿Cuán informado se siente Ud. en relación a estos hechos?</a:t>
            </a:r>
          </a:p>
        </p:txBody>
      </p:sp>
      <p:sp>
        <p:nvSpPr>
          <p:cNvPr id="97289" name="Rectangle 9">
            <a:extLst>
              <a:ext uri="{FF2B5EF4-FFF2-40B4-BE49-F238E27FC236}">
                <a16:creationId xmlns:a16="http://schemas.microsoft.com/office/drawing/2014/main" id="{2EBEFE21-C766-ADB4-1E70-6C4020E31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3183732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Nivel de confianza en la posibilidad de recibir atención de salud oportuna ante una enfermedad menor</a:t>
            </a:r>
          </a:p>
        </p:txBody>
      </p:sp>
      <p:sp>
        <p:nvSpPr>
          <p:cNvPr id="97290" name="Rectangle 10">
            <a:extLst>
              <a:ext uri="{FF2B5EF4-FFF2-40B4-BE49-F238E27FC236}">
                <a16:creationId xmlns:a16="http://schemas.microsoft.com/office/drawing/2014/main" id="{328FD275-6AE0-73D4-9F56-E9E8CC666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3183732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En  relación  a  una  enfermedad  menor : ¿cuánta  confianza  tiene  Ud.  en  que  recibirá  atención médica oportunamente (no tendrá que esperar demasiado para ser atendido)?</a:t>
            </a:r>
          </a:p>
        </p:txBody>
      </p:sp>
      <p:sp>
        <p:nvSpPr>
          <p:cNvPr id="97291" name="Text Box 11">
            <a:extLst>
              <a:ext uri="{FF2B5EF4-FFF2-40B4-BE49-F238E27FC236}">
                <a16:creationId xmlns:a16="http://schemas.microsoft.com/office/drawing/2014/main" id="{19E56004-8C6D-8F8B-AAD4-82A5E18D0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926" y="4101704"/>
            <a:ext cx="6507956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1050" b="1">
                <a:latin typeface="Catamaran" panose="020B0604020202020204" charset="0"/>
                <a:cs typeface="Catamaran" panose="020B0604020202020204" charset="0"/>
              </a:rPr>
              <a:t>Todas las preguntas del cuestionario tienen una misma modalidad de respuesta  que ofrece cuatro distintas intensidades o graduaciones de evaluación, dos en cada sentido (positivo, negativo). Así las evaluaciones pueden ir desde una evaluación muy positiva a una muy negativa.</a:t>
            </a:r>
            <a:endParaRPr lang="en-US" altLang="es-CL" sz="1050" b="1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7292" name="Text Box 12">
            <a:extLst>
              <a:ext uri="{FF2B5EF4-FFF2-40B4-BE49-F238E27FC236}">
                <a16:creationId xmlns:a16="http://schemas.microsoft.com/office/drawing/2014/main" id="{DB18DDFF-B581-937A-3C05-4F9FC1D86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20241"/>
            <a:ext cx="6858000" cy="4857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s-MX" altLang="es-CL" sz="1800" dirty="0">
                <a:latin typeface="Catamaran" panose="020B0604020202020204" charset="0"/>
                <a:cs typeface="Catamaran" panose="020B0604020202020204" charset="0"/>
              </a:rPr>
              <a:t>Ejemplo 1: Seguridad Humana </a:t>
            </a:r>
          </a:p>
        </p:txBody>
      </p:sp>
    </p:spTree>
    <p:extLst>
      <p:ext uri="{BB962C8B-B14F-4D97-AF65-F5344CB8AC3E}">
        <p14:creationId xmlns:p14="http://schemas.microsoft.com/office/powerpoint/2010/main" val="67444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658" y="25331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Sintesis sesión anterior</a:t>
            </a:r>
            <a:endParaRPr sz="20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Proceso de </a:t>
            </a:r>
            <a:r>
              <a:rPr lang="es-ES" sz="1600" b="1" dirty="0"/>
              <a:t>Operacionalización</a:t>
            </a:r>
            <a:endParaRPr sz="1600" b="1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Consideraciones</a:t>
            </a:r>
            <a:r>
              <a:rPr lang="es-ES" sz="2000" b="1" dirty="0"/>
              <a:t> Éticas</a:t>
            </a:r>
            <a:endParaRPr sz="20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29198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Ejercicio </a:t>
            </a:r>
            <a:r>
              <a:rPr lang="en" sz="2000" b="1" dirty="0"/>
              <a:t>en clase y casa</a:t>
            </a: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1CE8D-EAFD-AC98-0874-6331D740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B7989C-0255-BB5B-34B1-90DC17179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9944FC-D776-9607-85E9-90E8DC656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17391" r="3675" b="12271"/>
          <a:stretch/>
        </p:blipFill>
        <p:spPr>
          <a:xfrm>
            <a:off x="91439" y="0"/>
            <a:ext cx="9037160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15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29F8F-29EC-8CFD-9FA9-53F53AD1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6E64A-44A1-9DA7-0B22-0B1F3F4B8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dbcc96dff1752a9e1c6ed8886e1f52cd">
            <a:hlinkClick r:id="" action="ppaction://media"/>
            <a:extLst>
              <a:ext uri="{FF2B5EF4-FFF2-40B4-BE49-F238E27FC236}">
                <a16:creationId xmlns:a16="http://schemas.microsoft.com/office/drawing/2014/main" id="{BB045324-22EE-4A52-5AC3-CEAE94ADC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7313" y="58737"/>
            <a:ext cx="2743200" cy="4876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E41B012-BCFB-6ABF-8A88-994424C99C79}"/>
              </a:ext>
            </a:extLst>
          </p:cNvPr>
          <p:cNvSpPr txBox="1"/>
          <p:nvPr/>
        </p:nvSpPr>
        <p:spPr>
          <a:xfrm>
            <a:off x="5662613" y="1641786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Catamaran" panose="020B0604020202020204" charset="0"/>
                <a:cs typeface="Catamaran" panose="020B0604020202020204" charset="0"/>
              </a:rPr>
              <a:t>@metodologica.cl</a:t>
            </a:r>
          </a:p>
        </p:txBody>
      </p:sp>
    </p:spTree>
    <p:extLst>
      <p:ext uri="{BB962C8B-B14F-4D97-AF65-F5344CB8AC3E}">
        <p14:creationId xmlns:p14="http://schemas.microsoft.com/office/powerpoint/2010/main" val="314429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Para</a:t>
            </a:r>
            <a:r>
              <a:rPr lang="en" sz="2800" b="1" dirty="0"/>
              <a:t> reflexionar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riesgos tiene el proceso de operacionalización?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Omitir una dimensión conceptual clave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Equivocar los indicadores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Equivocar la ponderación de los indicadores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ganamos y qué perdemos al operacionalizar un concepto?....……………… discutamos!</a:t>
            </a:r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025372" y="1519372"/>
            <a:ext cx="2349544" cy="2951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853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Tarea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Comenzar proceso de operacionalización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Para la casa: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Hacer una ficha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Traer fichas para hacer marco teórico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6062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08ABEF2-3C3F-C7A2-88B4-CB8AA953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9" y="47272"/>
            <a:ext cx="581106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7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27146" y="2372225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Especificación de la </a:t>
            </a:r>
            <a:r>
              <a:rPr lang="es-CL" sz="3600" b="1" dirty="0"/>
              <a:t>posición metodológica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955F3-11E0-C90E-E508-FFA0AA2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8" y="282999"/>
            <a:ext cx="8246946" cy="1217700"/>
          </a:xfrm>
        </p:spPr>
        <p:txBody>
          <a:bodyPr/>
          <a:lstStyle/>
          <a:p>
            <a:r>
              <a:rPr lang="es-CL" sz="3600" dirty="0"/>
              <a:t>El diseño de investigación cuantitativa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54C0C5-6C07-B7B7-C953-56CDFF515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F2626D-C27D-8009-CF56-AACBC930A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9" t="33702" r="20398" b="21812"/>
          <a:stretch/>
        </p:blipFill>
        <p:spPr>
          <a:xfrm>
            <a:off x="434853" y="1500699"/>
            <a:ext cx="7531883" cy="36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27C535-FE58-81BC-9C82-509B610F7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5" t="34396" r="21092" b="21314"/>
          <a:stretch/>
        </p:blipFill>
        <p:spPr>
          <a:xfrm>
            <a:off x="72711" y="339501"/>
            <a:ext cx="8998578" cy="43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9E2D285-F7BD-976C-BA4C-A6708ED75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1" t="23575" r="19443" b="32521"/>
          <a:stretch/>
        </p:blipFill>
        <p:spPr>
          <a:xfrm>
            <a:off x="-5027" y="357312"/>
            <a:ext cx="9154054" cy="44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72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BF06C-5376-6CD1-AEBC-44C989F3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419D1C-6387-8B54-A4ED-F38F7EB43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EDCB82-0320-58D7-4E89-12F0DCDA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61" y="0"/>
            <a:ext cx="48196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56217" y="523758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 Tipos de investigación según objetivos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1800" dirty="0"/>
              <a:t>Caracterizar la investigación de acuerdo al carácter de los </a:t>
            </a:r>
            <a:r>
              <a:rPr lang="es-ES" sz="1800" b="1" u="sng" dirty="0"/>
              <a:t>objetivos</a:t>
            </a:r>
            <a:r>
              <a:rPr lang="es-ES" sz="1800" b="1" dirty="0"/>
              <a:t> </a:t>
            </a:r>
            <a:r>
              <a:rPr lang="es-ES" sz="1800" dirty="0"/>
              <a:t>de </a:t>
            </a:r>
            <a:r>
              <a:rPr lang="es-ES" dirty="0"/>
              <a:t>investigación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Hay distintos tipos de objetivos, que se diferencian en términos de complejidad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Los más comunes: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exploratorios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descriptivos</a:t>
            </a:r>
            <a:r>
              <a:rPr lang="es-ES" dirty="0"/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asociativos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explicativos</a:t>
            </a:r>
            <a:r>
              <a:rPr lang="es-ES" dirty="0"/>
              <a:t> </a:t>
            </a:r>
          </a:p>
          <a:p>
            <a:pPr marL="457200" lvl="1" indent="0" algn="l"/>
            <a:endParaRPr lang="es-E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Es muy frecuente que las </a:t>
            </a:r>
            <a:r>
              <a:rPr lang="es-ES" u="sng" dirty="0"/>
              <a:t>investigaciones mezclen objetivos de distinto tipo. </a:t>
            </a:r>
            <a:r>
              <a:rPr lang="es-ES" dirty="0"/>
              <a:t>Una investigación que incluye objetivos de rango ‘superior’, por lo general incluye objetivo de rango ‘inferior’.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420131-06A5-316F-8240-D38344E6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2" y="808900"/>
            <a:ext cx="7939879" cy="33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9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A. Investigación </a:t>
            </a:r>
            <a:r>
              <a:rPr lang="en" sz="2800" b="1" dirty="0"/>
              <a:t>exploratoria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3573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fin es explorar un tema, familiarizarse con un </a:t>
            </a:r>
            <a:r>
              <a:rPr lang="es-ES" u="sng" dirty="0"/>
              <a:t>tema emergente </a:t>
            </a:r>
            <a:r>
              <a:rPr lang="es-ES" dirty="0"/>
              <a:t>o </a:t>
            </a:r>
            <a:r>
              <a:rPr lang="es-ES" u="sng" dirty="0"/>
              <a:t>poco estudiado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general se utiliza como un </a:t>
            </a:r>
            <a:r>
              <a:rPr lang="es-ES" u="sng" dirty="0"/>
              <a:t>paso previo </a:t>
            </a:r>
            <a:r>
              <a:rPr lang="es-ES" dirty="0"/>
              <a:t>a una investigación con objetivos más complejos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No se busca representatividad ni resultados precisos.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general se usa para: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Familiarizarse</a:t>
            </a:r>
            <a:r>
              <a:rPr lang="es-ES" dirty="0"/>
              <a:t> con el fenómeno a estudiar: de qué se trata?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Verificar la factibilidad </a:t>
            </a:r>
            <a:r>
              <a:rPr lang="es-ES" dirty="0"/>
              <a:t>de realizar una investigación más extensa: se puede investigar?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Comprobar </a:t>
            </a:r>
            <a:r>
              <a:rPr lang="es-ES" b="1" dirty="0"/>
              <a:t>qué estrategia </a:t>
            </a:r>
            <a:r>
              <a:rPr lang="es-ES" dirty="0"/>
              <a:t>(o estrategias) de investigación se adecúan para estudiar el Fenómeno: cómo se puede investigar?</a:t>
            </a:r>
          </a:p>
          <a:p>
            <a:pPr marL="742950" lvl="1" indent="0" algn="l"/>
            <a:endParaRPr lang="es-ES" dirty="0"/>
          </a:p>
          <a:p>
            <a:pPr marL="285750" indent="0" algn="l">
              <a:buFont typeface="Arial" panose="020B0604020202020204" pitchFamily="34" charset="0"/>
              <a:buChar char="•"/>
            </a:pPr>
            <a:r>
              <a:rPr lang="es-ES" dirty="0"/>
              <a:t> Ejemplo: explorar los nuevos tipos de configuración familiar.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B. Investigación </a:t>
            </a:r>
            <a:r>
              <a:rPr lang="en" sz="2800" b="1" dirty="0"/>
              <a:t>descriptiva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El fin es describir un fenómeno, de manera </a:t>
            </a:r>
            <a:r>
              <a:rPr lang="es-ES" sz="2400" u="sng" dirty="0"/>
              <a:t>más fiel y precisa </a:t>
            </a:r>
            <a:r>
              <a:rPr lang="es-ES" sz="2400" dirty="0"/>
              <a:t>que la simple descripción ‘casual’.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La descripción suele ser un paso previo de cualquier proceso de investigación.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Por lo general se utiliza cuando se quiere </a:t>
            </a:r>
            <a:r>
              <a:rPr lang="es-ES" sz="2400" b="1" dirty="0">
                <a:solidFill>
                  <a:srgbClr val="FF0000"/>
                </a:solidFill>
              </a:rPr>
              <a:t>caracterizar</a:t>
            </a:r>
            <a:r>
              <a:rPr lang="es-ES" sz="2400" u="sng" dirty="0"/>
              <a:t> a una población/un fenómeno</a:t>
            </a:r>
            <a:r>
              <a:rPr lang="es-ES" sz="2400" dirty="0"/>
              <a:t>, en función de determinadas características.</a:t>
            </a:r>
          </a:p>
          <a:p>
            <a:pPr marL="285750" lvl="0" indent="0" algn="l"/>
            <a:endParaRPr lang="es-ES" sz="24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 Ejemplo: CENSO; estudios de mercado (perfil de consumidor de un producto)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331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0" y="24489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2400" dirty="0"/>
              <a:t>• Así como los estudios exploratorios sirven fundamentalmente para </a:t>
            </a:r>
            <a:r>
              <a:rPr lang="es-ES" sz="2400" u="sng" dirty="0"/>
              <a:t>descubrir, encausar el rumbo y prefigurar</a:t>
            </a:r>
            <a:r>
              <a:rPr lang="es-ES" sz="2400" dirty="0"/>
              <a:t>, las investigaciones descriptivas son útiles para mostrar con precisión los </a:t>
            </a:r>
            <a:r>
              <a:rPr lang="es-ES" sz="2400" u="sng" dirty="0"/>
              <a:t>ángulos o dimensiones de un fenómeno, suceso, comunidad, contexto o situación. </a:t>
            </a:r>
          </a:p>
          <a:p>
            <a:pPr marL="285750" lvl="0" indent="0" algn="l"/>
            <a:r>
              <a:rPr lang="es-ES" sz="2400" dirty="0"/>
              <a:t>• En esta clase de estudios el investigador debe ser capaz de </a:t>
            </a:r>
            <a:r>
              <a:rPr lang="es-ES" sz="2400" u="sng" dirty="0"/>
              <a:t>definir</a:t>
            </a:r>
            <a:r>
              <a:rPr lang="es-ES" sz="2400" dirty="0"/>
              <a:t>, o al menos </a:t>
            </a:r>
            <a:r>
              <a:rPr lang="es-ES" sz="2400" u="sng" dirty="0"/>
              <a:t>visualizar</a:t>
            </a:r>
            <a:r>
              <a:rPr lang="es-ES" sz="2400" dirty="0"/>
              <a:t>, </a:t>
            </a:r>
            <a:r>
              <a:rPr lang="es-ES" sz="2400" u="sng" dirty="0"/>
              <a:t>qué se medirá </a:t>
            </a:r>
            <a:r>
              <a:rPr lang="es-ES" sz="2400" dirty="0"/>
              <a:t>(qué conceptos, </a:t>
            </a:r>
          </a:p>
          <a:p>
            <a:pPr marL="285750" lvl="0" indent="0" algn="l"/>
            <a:r>
              <a:rPr lang="es-ES" sz="2400" dirty="0"/>
              <a:t>variables, componentes, etc.) y </a:t>
            </a:r>
            <a:r>
              <a:rPr lang="es-ES" sz="2400" u="sng" dirty="0"/>
              <a:t>sobre qué o quiénes</a:t>
            </a:r>
            <a:r>
              <a:rPr lang="es-ES" sz="2400" dirty="0"/>
              <a:t> se recolectarán los datos (personas, grupos, comunidades, objetos, animales, hechos)” (109)</a:t>
            </a:r>
          </a:p>
          <a:p>
            <a:pPr marL="285750" lvl="0" indent="0" algn="l"/>
            <a:r>
              <a:rPr lang="es-ES" sz="2400" dirty="0"/>
              <a:t>• Especificar las propiedades, características y perfiles de casos </a:t>
            </a:r>
          </a:p>
          <a:p>
            <a:pPr marL="285750" lvl="0" indent="0" algn="l"/>
            <a:r>
              <a:rPr lang="es-ES" sz="2400" dirty="0"/>
              <a:t>(personas, grupos, comunidades, procesos, etcétera).</a:t>
            </a:r>
          </a:p>
          <a:p>
            <a:pPr marL="285750" lvl="0" indent="0" algn="l"/>
            <a:r>
              <a:rPr lang="es-ES" sz="2400" dirty="0"/>
              <a:t>• </a:t>
            </a:r>
            <a:r>
              <a:rPr lang="es-ES" sz="2400" dirty="0" err="1"/>
              <a:t>Cuantiﬁcar</a:t>
            </a:r>
            <a:r>
              <a:rPr lang="es-ES" sz="2400" dirty="0"/>
              <a:t> conceptos, variables y fenómenos (117)</a:t>
            </a:r>
          </a:p>
          <a:p>
            <a:pPr marL="285750" lvl="0" indent="0" algn="l"/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60445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C. Investigación </a:t>
            </a:r>
            <a:r>
              <a:rPr lang="en" sz="2800" b="1" dirty="0"/>
              <a:t>asociativa (correlacional)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 fin es determinar si dos variables están asociadas, determinar la </a:t>
            </a:r>
            <a:r>
              <a:rPr lang="es-ES" sz="2400" b="1" dirty="0"/>
              <a:t>dirección</a:t>
            </a:r>
            <a:r>
              <a:rPr lang="es-ES" sz="2400" dirty="0"/>
              <a:t> y la </a:t>
            </a:r>
            <a:r>
              <a:rPr lang="es-ES" sz="2400" b="1" dirty="0"/>
              <a:t>intensidad</a:t>
            </a:r>
            <a:r>
              <a:rPr lang="es-ES" sz="2400" dirty="0"/>
              <a:t> de la asociación.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No se establece causalidad. Sólo establecemos </a:t>
            </a:r>
            <a:r>
              <a:rPr lang="es-ES" sz="2400" u="sng" dirty="0"/>
              <a:t>influencia</a:t>
            </a:r>
            <a:r>
              <a:rPr lang="es-ES" sz="2400" dirty="0"/>
              <a:t> entre las variables.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Ejemplo: establecer la asociación entre felicidad y participación política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936784" y="1915877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7204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2400" dirty="0"/>
              <a:t>“Los estudios correlacionales, al evaluar el grado de asociación entre las variables, primero </a:t>
            </a:r>
            <a:r>
              <a:rPr lang="es-ES" sz="2400" u="sng" dirty="0"/>
              <a:t>miden cada una de ellas (presunta-</a:t>
            </a:r>
          </a:p>
          <a:p>
            <a:pPr marL="285750" lvl="0" indent="0" algn="l"/>
            <a:r>
              <a:rPr lang="es-ES" sz="2400" u="sng" dirty="0"/>
              <a:t>mente relacionadas) </a:t>
            </a:r>
            <a:r>
              <a:rPr lang="es-ES" sz="2400" dirty="0"/>
              <a:t>y las </a:t>
            </a:r>
            <a:r>
              <a:rPr lang="es-ES" sz="2400" u="sng" dirty="0"/>
              <a:t>describen, y después cuantifican y analizan la vinculación</a:t>
            </a:r>
            <a:r>
              <a:rPr lang="es-ES" sz="2400" dirty="0"/>
              <a:t>. </a:t>
            </a:r>
          </a:p>
          <a:p>
            <a:pPr marL="285750" lvl="0" indent="0" algn="l"/>
            <a:r>
              <a:rPr lang="es-ES" sz="2400" dirty="0"/>
              <a:t>La utilidad principal de los estudios correlacionales es saber </a:t>
            </a:r>
            <a:r>
              <a:rPr lang="es-ES" sz="2400" u="sng" dirty="0"/>
              <a:t>cómo se puede comportar un concepto o una variable al conocer el comportamiento de otras variables vinculadas</a:t>
            </a:r>
            <a:r>
              <a:rPr lang="es-ES" sz="2400" dirty="0"/>
              <a:t>” (110)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59961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Peligro de </a:t>
            </a:r>
            <a:r>
              <a:rPr lang="en" sz="2800" b="1" dirty="0"/>
              <a:t>Correlaciones Espurias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400" dirty="0"/>
              <a:t>Variables que aparentemente están vinculadas pero puede que esto no sea así.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400" dirty="0"/>
              <a:t>Altura e inteligencia en niños/as de 6 a 12 años</a:t>
            </a:r>
          </a:p>
          <a:p>
            <a:pPr marL="285750" lvl="0" indent="0" algn="l"/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56123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E3AD7-3A7D-6407-E849-43F419AE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B61CD8-1E31-D021-448C-581CB3BFF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72450F-1DF2-8EA1-5FA2-6C68971F6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3" r="27613" b="24590"/>
          <a:stretch/>
        </p:blipFill>
        <p:spPr>
          <a:xfrm>
            <a:off x="310777" y="63500"/>
            <a:ext cx="8431796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32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C. Investigación </a:t>
            </a:r>
            <a:r>
              <a:rPr lang="en" sz="2800" b="1" dirty="0"/>
              <a:t>explicativa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 fin es explicar un fenómeno de manera causal.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es la </a:t>
            </a:r>
            <a:r>
              <a:rPr lang="es-ES" sz="2400" b="1" dirty="0"/>
              <a:t>causalidad</a:t>
            </a:r>
            <a:r>
              <a:rPr lang="es-ES" sz="2400" dirty="0"/>
              <a:t>? → relación empírica asimétrica, no reversible. Ejemplo: X produce Y (X → Y)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Se plantean </a:t>
            </a:r>
            <a:r>
              <a:rPr lang="es-ES" sz="2400" u="sng" dirty="0"/>
              <a:t>hipótesis causales </a:t>
            </a:r>
            <a:r>
              <a:rPr lang="es-ES" sz="2400" dirty="0"/>
              <a:t>que para ser comprobadas requieren </a:t>
            </a:r>
            <a:r>
              <a:rPr lang="es-ES" sz="2400" u="sng" dirty="0"/>
              <a:t>control de variables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Son las menos frecuentes pues requieren diseños demasiado complejos</a:t>
            </a:r>
          </a:p>
          <a:p>
            <a:pPr marL="285750" lvl="0" indent="0" algn="l"/>
            <a:endParaRPr lang="es-ES" sz="2400" dirty="0"/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Ejemplo: determinar las causas de la pobreza 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322187" y="19083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685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BDDF7-282B-5D70-0D94-65EFC526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893300-0A61-9F65-3FB0-D703118B92C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0068EFA-91F5-8162-91D1-CA7B52441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1113973-DD14-863B-E406-763A55B094D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1E740E9-0A17-9783-BBB6-096BE4F29BC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F514240-D469-D6B4-C622-812AD4F0043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4164CFF-8402-3FD6-FB81-BFB4D86DFAB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D4CBBAB-CF6E-51EB-4773-59DD24214856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881AD74B-EF2E-E266-BC76-4A5D4D773BD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37304E-7975-FD6B-B7C2-7725E8F531F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61FE500-8B28-A926-3F01-455BD8E7BDD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E54D3DD5-BB86-A0EF-5669-11A2957F60E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38F9034-1B6E-A680-CE07-115766FB7EE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DF37A1-2A6F-C802-8271-1C68E616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8" t="21625" r="36914" b="26758"/>
          <a:stretch/>
        </p:blipFill>
        <p:spPr>
          <a:xfrm>
            <a:off x="1063367" y="29301"/>
            <a:ext cx="7304346" cy="51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94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420131-06A5-316F-8240-D38344E6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2" y="808900"/>
            <a:ext cx="7939879" cy="33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1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Relaciones entre diferentes objetivos de investigación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CL" sz="2400" dirty="0"/>
              <a:t>Exploratoria, Descriptiva, Asociativa y Causal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322187" y="19083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4515FB9-B9A5-C45D-F41D-0BFF5B24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274"/>
            <a:ext cx="4618922" cy="25991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A7DA490-D339-4B56-4AE6-5C6DC1B4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73" y="1709275"/>
            <a:ext cx="4620727" cy="25991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921359A-7D8F-255F-CF2B-13EB8F8BE81A}"/>
              </a:ext>
            </a:extLst>
          </p:cNvPr>
          <p:cNvSpPr txBox="1"/>
          <p:nvPr/>
        </p:nvSpPr>
        <p:spPr>
          <a:xfrm>
            <a:off x="0" y="4350872"/>
            <a:ext cx="9017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atamaran" panose="020B0604020202020204" charset="0"/>
                <a:cs typeface="Catamaran" panose="020B0604020202020204" charset="0"/>
              </a:rPr>
              <a:t>1912: explorar que pasó; entrevista a sobrevivientes 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 descripción de hechos; conclusiones (Ice </a:t>
            </a:r>
            <a:r>
              <a:rPr lang="es-CL" sz="1600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Berg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); problemas estructurales del barco; 1985: expedición submarina: estudio explicativo (Ice </a:t>
            </a:r>
            <a:r>
              <a:rPr lang="es-CL" sz="1600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Berg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: corto remaches, pero no cortó planchas)</a:t>
            </a:r>
            <a:endParaRPr lang="es-CL" sz="16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55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Su propuesta de investigación sería en mayor medida?: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Exploratoria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Descriptiva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Asociativa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Causal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https://www.menti.com/al52xuhkdfd1</a:t>
            </a: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Menti.com, código: </a:t>
            </a:r>
            <a:r>
              <a:rPr lang="es-ES" sz="2400" b="0" i="0" dirty="0">
                <a:effectLst/>
                <a:latin typeface="MentiText"/>
              </a:rPr>
              <a:t> </a:t>
            </a:r>
            <a:r>
              <a:rPr lang="es-ES" sz="2400" b="1" i="0" dirty="0">
                <a:effectLst/>
                <a:latin typeface="MentiText"/>
              </a:rPr>
              <a:t>8841 1065</a:t>
            </a:r>
            <a:r>
              <a:rPr lang="es-ES" sz="2400" b="0" i="0" dirty="0">
                <a:effectLst/>
                <a:latin typeface="MentiText"/>
              </a:rPr>
              <a:t> </a:t>
            </a:r>
            <a:endParaRPr lang="es-ES" sz="1800" dirty="0"/>
          </a:p>
          <a:p>
            <a:pPr marL="742950" lvl="1" indent="0" algn="l"/>
            <a:endParaRPr lang="es-ES" sz="2200" dirty="0"/>
          </a:p>
          <a:p>
            <a:pPr marL="285750" indent="0" algn="l"/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61891" y="1599819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6EF46CB1-28AC-63B8-CA84-3A23F6F2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51" y="1697801"/>
            <a:ext cx="3271661" cy="32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0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Otros tipos de</a:t>
            </a:r>
            <a:r>
              <a:rPr lang="en" sz="2800" b="1" dirty="0"/>
              <a:t> Investigación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CL" dirty="0"/>
              <a:t>Investigación </a:t>
            </a:r>
            <a:r>
              <a:rPr lang="es-CL" b="1" dirty="0"/>
              <a:t>predictiva</a:t>
            </a:r>
            <a:r>
              <a:rPr lang="es-CL" dirty="0"/>
              <a:t>: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Predecir la evolución futura de un fenómeno determinado.</a:t>
            </a:r>
          </a:p>
          <a:p>
            <a:pPr marL="742950" lvl="1" indent="0" algn="l"/>
            <a:endParaRPr lang="es-ES" sz="1600" dirty="0"/>
          </a:p>
          <a:p>
            <a:pPr marL="628650" indent="-342900" algn="l">
              <a:buFont typeface="Arial" panose="020B0604020202020204" pitchFamily="34" charset="0"/>
              <a:buChar char="•"/>
            </a:pPr>
            <a:r>
              <a:rPr lang="es-ES" dirty="0"/>
              <a:t>Investigación </a:t>
            </a:r>
            <a:r>
              <a:rPr lang="es-ES" b="1" dirty="0"/>
              <a:t>evaluativa</a:t>
            </a:r>
            <a:r>
              <a:rPr lang="es-ES" dirty="0"/>
              <a:t>: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El fin es determinar la efectividad de un programa de </a:t>
            </a:r>
            <a:r>
              <a:rPr lang="es-ES" sz="1600" u="sng" dirty="0"/>
              <a:t>intervención social</a:t>
            </a:r>
            <a:r>
              <a:rPr lang="es-ES" sz="1600" dirty="0"/>
              <a:t>.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Existen diversos tipos: 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necesidades/</a:t>
            </a:r>
            <a:r>
              <a:rPr lang="es-ES" sz="1600" u="sng" dirty="0"/>
              <a:t>ex – ante 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proceso – </a:t>
            </a:r>
            <a:r>
              <a:rPr lang="es-ES" sz="1600" u="sng" dirty="0"/>
              <a:t>durante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impacto/</a:t>
            </a:r>
            <a:r>
              <a:rPr lang="es-ES" sz="1600" u="sng" dirty="0"/>
              <a:t>ex - post</a:t>
            </a:r>
            <a:endParaRPr lang="es-CL" sz="1600" u="sng" dirty="0"/>
          </a:p>
        </p:txBody>
      </p:sp>
    </p:spTree>
    <p:extLst>
      <p:ext uri="{BB962C8B-B14F-4D97-AF65-F5344CB8AC3E}">
        <p14:creationId xmlns:p14="http://schemas.microsoft.com/office/powerpoint/2010/main" val="905044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38138" y="943459"/>
            <a:ext cx="8339157" cy="650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 Tipos de investigación (temporalidad)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4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Diseños transversales o seccionales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La recogida de información se hace en un </a:t>
            </a:r>
            <a:r>
              <a:rPr lang="es-ES" u="sng" dirty="0"/>
              <a:t>único momento</a:t>
            </a:r>
            <a:r>
              <a:rPr lang="es-ES" dirty="0"/>
              <a:t>. 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Diseños longitudinales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El análisis considera la pregunta por la </a:t>
            </a:r>
            <a:r>
              <a:rPr lang="es-ES" u="sng" dirty="0"/>
              <a:t>evolución del problema a lo largo del tiempo.</a:t>
            </a:r>
          </a:p>
        </p:txBody>
      </p:sp>
    </p:spTree>
    <p:extLst>
      <p:ext uri="{BB962C8B-B14F-4D97-AF65-F5344CB8AC3E}">
        <p14:creationId xmlns:p14="http://schemas.microsoft.com/office/powerpoint/2010/main" val="1708111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4C965A4-9EC0-F149-70A5-DA4B34BA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" y="498146"/>
            <a:ext cx="8313602" cy="42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328219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Tipos de diseños longitudinales (a lo largo de tiempo).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tendencia: </a:t>
            </a:r>
            <a:r>
              <a:rPr lang="es-ES" sz="1800" dirty="0"/>
              <a:t>el objetivo es determinar los </a:t>
            </a:r>
            <a:r>
              <a:rPr lang="es-ES" sz="1800" u="sng" dirty="0"/>
              <a:t>cambios de tendencia </a:t>
            </a:r>
            <a:r>
              <a:rPr lang="es-ES" sz="1800" dirty="0"/>
              <a:t>en el fenómeno investigado; no varía el instrumento ni la población, pero sí </a:t>
            </a:r>
            <a:r>
              <a:rPr lang="es-ES" sz="1800" u="sng" dirty="0"/>
              <a:t>varía la muestra</a:t>
            </a:r>
            <a:r>
              <a:rPr lang="es-ES" sz="1800" dirty="0"/>
              <a:t>. 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 err="1"/>
              <a:t>E.g</a:t>
            </a:r>
            <a:r>
              <a:rPr lang="es-ES" sz="1800" dirty="0"/>
              <a:t>. estudio de opinión política sobre aprobación/desaprobación de convención.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cohorte: </a:t>
            </a:r>
            <a:r>
              <a:rPr lang="es-ES" sz="1800" dirty="0"/>
              <a:t>una cohorte está constituida por </a:t>
            </a:r>
            <a:r>
              <a:rPr lang="es-ES" sz="1800" u="sng" dirty="0"/>
              <a:t>individuos que comparten una misma característica</a:t>
            </a:r>
            <a:r>
              <a:rPr lang="es-ES" sz="1800" dirty="0"/>
              <a:t>; se hacen distintas mediciones de muestras representativas </a:t>
            </a:r>
            <a:r>
              <a:rPr lang="es-ES" sz="1800" u="sng" dirty="0"/>
              <a:t>de la cohorte</a:t>
            </a:r>
            <a:r>
              <a:rPr lang="es-ES" sz="1800" dirty="0"/>
              <a:t>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 err="1"/>
              <a:t>e.g</a:t>
            </a:r>
            <a:r>
              <a:rPr lang="es-ES" sz="1800" dirty="0"/>
              <a:t>. estudiantes matriculados 2020 en Antropología y matriculados 2022, observar nivel de ingresos a los 2 años, a los 5 años y 10 años luego de terminar la carrera. </a:t>
            </a:r>
          </a:p>
        </p:txBody>
      </p:sp>
    </p:spTree>
    <p:extLst>
      <p:ext uri="{BB962C8B-B14F-4D97-AF65-F5344CB8AC3E}">
        <p14:creationId xmlns:p14="http://schemas.microsoft.com/office/powerpoint/2010/main" val="41139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328219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Tipos de diseños longitudinales (a lo largo de tiempo).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panel: </a:t>
            </a:r>
            <a:r>
              <a:rPr lang="es-ES" sz="1800" dirty="0"/>
              <a:t>se analiza la evolución de unos </a:t>
            </a:r>
            <a:r>
              <a:rPr lang="es-ES" sz="1800" u="sng" dirty="0"/>
              <a:t>mismos individuo</a:t>
            </a:r>
            <a:r>
              <a:rPr lang="es-ES" sz="1800" dirty="0"/>
              <a:t>s, que se eligieron al inicio de la investigación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Temporalmente, es el diseño más ambicioso, ya que permite indagar en las causas del cambio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Tiene varios problemas metodológicos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el desgaste de la muestra (la “atrición”)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los sesgos por efecto de aprendizaje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 es un diseño más caro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560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13800-13B1-93D2-8612-66E0DE1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2D88A-EC7D-A908-F9C7-720044103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62534B-DDAE-16C3-2638-52D46BEF5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2" t="17685" r="2902" b="18611"/>
          <a:stretch/>
        </p:blipFill>
        <p:spPr>
          <a:xfrm>
            <a:off x="30103" y="399377"/>
            <a:ext cx="7477007" cy="43447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FB035AF-15CC-8721-DAFD-4D8609651C63}"/>
              </a:ext>
            </a:extLst>
          </p:cNvPr>
          <p:cNvSpPr txBox="1"/>
          <p:nvPr/>
        </p:nvSpPr>
        <p:spPr>
          <a:xfrm>
            <a:off x="7435615" y="1493896"/>
            <a:ext cx="1377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latin typeface="Catamaran" panose="020B0604020202020204" charset="0"/>
                <a:cs typeface="Catamaran" panose="020B0604020202020204" charset="0"/>
              </a:rPr>
              <a:t>Cómo identificar si es: ¿de tendencia o de panel?</a:t>
            </a:r>
          </a:p>
        </p:txBody>
      </p:sp>
    </p:spTree>
    <p:extLst>
      <p:ext uri="{BB962C8B-B14F-4D97-AF65-F5344CB8AC3E}">
        <p14:creationId xmlns:p14="http://schemas.microsoft.com/office/powerpoint/2010/main" val="3461104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28A8B-A9A5-E13B-3599-6CE24BAE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287FA1-766C-F94F-44E4-BDA0102E64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2C828F-D7C0-C487-2361-DCD42113F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6" b="9485"/>
          <a:stretch/>
        </p:blipFill>
        <p:spPr>
          <a:xfrm>
            <a:off x="0" y="0"/>
            <a:ext cx="9144000" cy="48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62720-2718-9642-D690-3A74A228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5D0853-5BD5-EAC8-78DB-6BF7402F6E5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2E68E72-7FD3-E101-BC69-8E7ECD829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B7E8CE-C649-0318-BA5D-BDD3E291E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02" b="16713"/>
          <a:stretch/>
        </p:blipFill>
        <p:spPr>
          <a:xfrm>
            <a:off x="2921147" y="6568"/>
            <a:ext cx="3675596" cy="5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80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6634A98-E0D0-9731-BC9A-0AC8FF656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F5AF13-5D84-1105-DB66-5E89869A6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3" t="17963" r="2346" b="18148"/>
          <a:stretch/>
        </p:blipFill>
        <p:spPr>
          <a:xfrm>
            <a:off x="0" y="648851"/>
            <a:ext cx="7665156" cy="430079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209363-ED98-DF73-294E-1E81D29933A6}"/>
              </a:ext>
            </a:extLst>
          </p:cNvPr>
          <p:cNvSpPr txBox="1"/>
          <p:nvPr/>
        </p:nvSpPr>
        <p:spPr>
          <a:xfrm>
            <a:off x="7597423" y="1314189"/>
            <a:ext cx="182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latin typeface="Catamaran" panose="020B0604020202020204" charset="0"/>
                <a:cs typeface="Catamaran" panose="020B0604020202020204" charset="0"/>
              </a:rPr>
              <a:t>Está investigación sería de tendencia, cohorte o panel?</a:t>
            </a:r>
          </a:p>
        </p:txBody>
      </p:sp>
    </p:spTree>
    <p:extLst>
      <p:ext uri="{BB962C8B-B14F-4D97-AF65-F5344CB8AC3E}">
        <p14:creationId xmlns:p14="http://schemas.microsoft.com/office/powerpoint/2010/main" val="3965416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4C965A4-9EC0-F149-70A5-DA4B34BA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" y="498146"/>
            <a:ext cx="8313602" cy="42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3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877159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Su propuesta de investigación es?: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Transversal/Seccional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Longitudinal: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 tendencia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 cohorte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Panel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https://www.menti.com/al52xuhkdfd1</a:t>
            </a: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Menti.com, código: </a:t>
            </a:r>
            <a:r>
              <a:rPr lang="es-ES" sz="2400" b="0" i="0" dirty="0">
                <a:effectLst/>
                <a:latin typeface="MentiText"/>
              </a:rPr>
              <a:t> </a:t>
            </a:r>
            <a:r>
              <a:rPr lang="es-ES" sz="2400" b="1" i="0" dirty="0">
                <a:effectLst/>
                <a:latin typeface="MentiText"/>
              </a:rPr>
              <a:t>8841 1065</a:t>
            </a:r>
            <a:r>
              <a:rPr lang="es-ES" sz="2400" b="0" i="0" dirty="0">
                <a:effectLst/>
                <a:latin typeface="MentiText"/>
              </a:rPr>
              <a:t> </a:t>
            </a:r>
            <a:endParaRPr lang="es-ES" sz="1800" dirty="0"/>
          </a:p>
          <a:p>
            <a:pPr marL="742950" lvl="1" indent="0" algn="l"/>
            <a:endParaRPr lang="es-ES" sz="2000" dirty="0"/>
          </a:p>
          <a:p>
            <a:pPr marL="285750" indent="0" algn="l"/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61891" y="1599819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8306A4E3-46BD-AABB-81A1-2E8E611A0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51" y="1697801"/>
            <a:ext cx="3271661" cy="32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99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indent="-342900" algn="l">
              <a:buFont typeface="Arial" panose="020B0604020202020204" pitchFamily="34" charset="0"/>
              <a:buChar char="•"/>
            </a:pPr>
            <a:r>
              <a:rPr lang="es-CL" sz="4000" dirty="0"/>
              <a:t>¿Cómo podría hacerse longitudinal?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De tendencia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De cohorte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Panel</a:t>
            </a:r>
          </a:p>
          <a:p>
            <a:pPr marL="742950" lvl="1" indent="0" algn="l"/>
            <a:r>
              <a:rPr lang="es-CL" sz="3800" dirty="0"/>
              <a:t> </a:t>
            </a:r>
            <a:endParaRPr sz="38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91994" y="1697656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890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683851" y="480117"/>
            <a:ext cx="6571377" cy="872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3.3 Tipos de diseño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73975" y="2240937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68980" y="1650747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Los distintos diseños → especifican el grado en que se cumplen los </a:t>
            </a:r>
            <a:r>
              <a:rPr lang="es-ES" b="1" dirty="0"/>
              <a:t>supuestos de experimentación </a:t>
            </a:r>
            <a:r>
              <a:rPr lang="es-ES" dirty="0"/>
              <a:t>en una investigación: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Especifican el </a:t>
            </a:r>
            <a:r>
              <a:rPr lang="es-ES" b="1" dirty="0"/>
              <a:t>poder explicativo que es posible esperar de la investigación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Implican </a:t>
            </a:r>
            <a:r>
              <a:rPr lang="es-ES" b="1" dirty="0"/>
              <a:t>grados variables de intervención </a:t>
            </a:r>
            <a:r>
              <a:rPr lang="es-ES" dirty="0"/>
              <a:t>sobre la situación que se va a investigar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Esto se traduce en el nivel de </a:t>
            </a:r>
            <a:r>
              <a:rPr lang="es-ES" b="1" dirty="0"/>
              <a:t>control de las variables </a:t>
            </a:r>
            <a:r>
              <a:rPr lang="es-ES" dirty="0"/>
              <a:t>y</a:t>
            </a:r>
            <a:r>
              <a:rPr lang="es-ES" b="1" dirty="0"/>
              <a:t> selección de muestra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3A5F88-8E83-9941-CDED-EE714692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0605"/>
            <a:ext cx="9144000" cy="14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6560802" y="789233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70154" y="416922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Esto afecta la validez de las investigaciones. Hay dos tipos de validez: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400" b="1" dirty="0"/>
              <a:t>Validez Interna: </a:t>
            </a:r>
            <a:r>
              <a:rPr lang="es-ES" sz="2400" dirty="0"/>
              <a:t>posibilidad de establecer relaciones de causalidad entre variables, capacidad de atribuir el cambio en la VD a variaciones de la VI.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400" b="1" dirty="0"/>
              <a:t>Validez externa: </a:t>
            </a:r>
            <a:r>
              <a:rPr lang="es-ES" sz="2400" dirty="0"/>
              <a:t>posibilidad de generalización de los resultados de una investigación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200" dirty="0"/>
              <a:t>En general: </a:t>
            </a:r>
            <a:r>
              <a:rPr lang="es-ES" sz="2200" b="1" dirty="0"/>
              <a:t>a mayor validez interna, disminuye la validez externa.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0" indent="0" algn="l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507F9D-046A-A410-7B84-38F472808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6" t="62222" r="20176" b="24080"/>
          <a:stretch/>
        </p:blipFill>
        <p:spPr>
          <a:xfrm>
            <a:off x="-1" y="3552222"/>
            <a:ext cx="9157963" cy="14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3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45905" y="93012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 Diseños experimentales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4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400" dirty="0"/>
              <a:t> Su fin es establecer relaciones de causalidad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400" dirty="0"/>
              <a:t> Se caracterizan por: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000" dirty="0"/>
              <a:t> La</a:t>
            </a:r>
            <a:r>
              <a:rPr lang="es-ES" sz="2000" u="sng" dirty="0"/>
              <a:t> manipulación </a:t>
            </a:r>
            <a:r>
              <a:rPr lang="es-ES" sz="2000" dirty="0"/>
              <a:t>experimental de variables: el investigador puede manipular a priori las variables que influyen en la ocurrencia de un fenómeno.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000" dirty="0"/>
              <a:t>La formación de </a:t>
            </a:r>
            <a:r>
              <a:rPr lang="es-ES" sz="2000" u="sng" dirty="0"/>
              <a:t>grupos de control </a:t>
            </a:r>
            <a:r>
              <a:rPr lang="es-ES" sz="2000" dirty="0"/>
              <a:t>que son totalmente equivalentes al </a:t>
            </a:r>
            <a:r>
              <a:rPr lang="es-ES" sz="2000" u="sng" dirty="0"/>
              <a:t>grupo experimental</a:t>
            </a:r>
            <a:r>
              <a:rPr lang="es-ES" sz="2000" dirty="0"/>
              <a:t>, salvo en la o las variables independientes cuyo efecto se quiere medir..</a:t>
            </a:r>
          </a:p>
        </p:txBody>
      </p:sp>
    </p:spTree>
    <p:extLst>
      <p:ext uri="{BB962C8B-B14F-4D97-AF65-F5344CB8AC3E}">
        <p14:creationId xmlns:p14="http://schemas.microsoft.com/office/powerpoint/2010/main" val="1951724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B49AFA-7CA9-CE61-37FA-5463E83B7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2A66B7-DA12-5919-209F-413B947C0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8" t="36138" r="25325" b="11257"/>
          <a:stretch/>
        </p:blipFill>
        <p:spPr>
          <a:xfrm>
            <a:off x="1506512" y="1071796"/>
            <a:ext cx="5666282" cy="396420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BE25466-A92B-4AE6-9DDE-61DF721E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" y="907652"/>
            <a:ext cx="9165516" cy="228500"/>
          </a:xfrm>
        </p:spPr>
        <p:txBody>
          <a:bodyPr/>
          <a:lstStyle/>
          <a:p>
            <a:r>
              <a:rPr lang="es-CL" sz="4000" dirty="0"/>
              <a:t>Cómo opera la experimentación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2557837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536043" y="-5562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8491" y="729659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Determinar si la asistencia a una determinada película (X) es un factor determinante de la intensidad de los prejuicios (Y)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 Caso de estudio: el prejuicio hacia los migrantes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0A77DA-DB8D-1853-3A80-BD71F45EB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5" t="26667" r="25105" b="10820"/>
          <a:stretch/>
        </p:blipFill>
        <p:spPr>
          <a:xfrm>
            <a:off x="1364105" y="1928110"/>
            <a:ext cx="5375973" cy="32153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8C88812-7F31-67C1-E07C-2EE96F9B32E3}"/>
              </a:ext>
            </a:extLst>
          </p:cNvPr>
          <p:cNvSpPr txBox="1"/>
          <p:nvPr/>
        </p:nvSpPr>
        <p:spPr>
          <a:xfrm>
            <a:off x="7270043" y="2336799"/>
            <a:ext cx="1755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Grupo experimental</a:t>
            </a:r>
          </a:p>
          <a:p>
            <a:r>
              <a:rPr lang="es-CL" dirty="0"/>
              <a:t>Grupo Control</a:t>
            </a:r>
          </a:p>
          <a:p>
            <a:r>
              <a:rPr lang="es-CL" dirty="0"/>
              <a:t>X(factor)</a:t>
            </a:r>
          </a:p>
          <a:p>
            <a:r>
              <a:rPr lang="es-CL" dirty="0"/>
              <a:t>Observaciones</a:t>
            </a:r>
          </a:p>
        </p:txBody>
      </p:sp>
    </p:spTree>
    <p:extLst>
      <p:ext uri="{BB962C8B-B14F-4D97-AF65-F5344CB8AC3E}">
        <p14:creationId xmlns:p14="http://schemas.microsoft.com/office/powerpoint/2010/main" val="292050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90883-DC03-1811-E83E-CF743307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" y="640930"/>
            <a:ext cx="9165516" cy="228500"/>
          </a:xfrm>
        </p:spPr>
        <p:txBody>
          <a:bodyPr/>
          <a:lstStyle/>
          <a:p>
            <a:r>
              <a:rPr lang="es-CL" dirty="0" err="1"/>
              <a:t>The</a:t>
            </a:r>
            <a:r>
              <a:rPr lang="es-CL" dirty="0"/>
              <a:t> Bobo </a:t>
            </a:r>
            <a:r>
              <a:rPr lang="es-CL" dirty="0" err="1"/>
              <a:t>Doll</a:t>
            </a:r>
            <a:r>
              <a:rPr lang="es-CL" dirty="0"/>
              <a:t> </a:t>
            </a:r>
            <a:r>
              <a:rPr lang="es-CL" b="1" dirty="0" err="1"/>
              <a:t>Experiment</a:t>
            </a:r>
            <a:endParaRPr lang="es-CL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6CA7DB-579A-AFC8-DB59-87C3078E6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6FE9E7-42A7-729F-CC67-E806015E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836"/>
            <a:ext cx="6292820" cy="36078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0BF22C-CA1B-5A15-5738-E29EDEB40593}"/>
              </a:ext>
            </a:extLst>
          </p:cNvPr>
          <p:cNvSpPr txBox="1"/>
          <p:nvPr/>
        </p:nvSpPr>
        <p:spPr>
          <a:xfrm>
            <a:off x="6603999" y="1674519"/>
            <a:ext cx="20807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Identifiquen: 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a) Grupo experimental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b) Grupo Control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c) X(factor)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d) Resultado de observación sin/con factor</a:t>
            </a:r>
          </a:p>
        </p:txBody>
      </p:sp>
    </p:spTree>
    <p:extLst>
      <p:ext uri="{BB962C8B-B14F-4D97-AF65-F5344CB8AC3E}">
        <p14:creationId xmlns:p14="http://schemas.microsoft.com/office/powerpoint/2010/main" val="148870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319881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Operacionalización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3007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B. Diseños cuasi-experimentales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395922" cy="18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Los grupos vienen predefinidos de ante mano, </a:t>
            </a:r>
            <a:r>
              <a:rPr lang="es-ES" u="sng" dirty="0"/>
              <a:t>no son construidos por el investigador</a:t>
            </a:r>
            <a:r>
              <a:rPr lang="es-ES" dirty="0"/>
              <a:t>, ejemplo: cursos de un colegio.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No suelen acontecer en un laboratorio, sino en el </a:t>
            </a:r>
            <a:r>
              <a:rPr lang="es-ES" u="sng" dirty="0"/>
              <a:t>contexto de la vida real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La distribución de la muestra entre el grupo experimental y el de control </a:t>
            </a:r>
            <a:r>
              <a:rPr lang="es-ES" u="sng" dirty="0"/>
              <a:t>no se  realiza de forma aleatoria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FA4D8-90E8-21A3-0D24-61FFF2CE7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9" t="24190" r="33000" b="55701"/>
          <a:stretch/>
        </p:blipFill>
        <p:spPr>
          <a:xfrm>
            <a:off x="2136098" y="3179059"/>
            <a:ext cx="3672590" cy="10343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56FDD9-B956-1AA6-1F24-4AC05C1C7B55}"/>
              </a:ext>
            </a:extLst>
          </p:cNvPr>
          <p:cNvSpPr txBox="1"/>
          <p:nvPr/>
        </p:nvSpPr>
        <p:spPr>
          <a:xfrm>
            <a:off x="423472" y="4213380"/>
            <a:ext cx="7581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Ventajas: más facilidad de utilización en situaciones reales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Desventajas: no hay seguridad en equivalencia de grupos y control de variables</a:t>
            </a: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.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02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F4136-EA07-E9CB-1721-CC534DEA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29" y="2141126"/>
            <a:ext cx="6473641" cy="1926729"/>
          </a:xfrm>
        </p:spPr>
        <p:txBody>
          <a:bodyPr/>
          <a:lstStyle/>
          <a:p>
            <a:r>
              <a:rPr lang="es-CL" sz="3600" dirty="0"/>
              <a:t>¿Qué tipo de investigación </a:t>
            </a:r>
            <a:r>
              <a:rPr lang="es-CL" sz="3600" dirty="0" err="1"/>
              <a:t>cuasi-experimental</a:t>
            </a:r>
            <a:r>
              <a:rPr lang="es-CL" sz="3600" dirty="0"/>
              <a:t> se podría hacer con estudiantes de antropología?</a:t>
            </a:r>
          </a:p>
        </p:txBody>
      </p:sp>
    </p:spTree>
    <p:extLst>
      <p:ext uri="{BB962C8B-B14F-4D97-AF65-F5344CB8AC3E}">
        <p14:creationId xmlns:p14="http://schemas.microsoft.com/office/powerpoint/2010/main" val="1445228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C. Diseños pre-experimentales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231030" cy="80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Hay un solo grupo, no disponen de grupo control.</a:t>
            </a:r>
          </a:p>
          <a:p>
            <a:pPr marL="0" indent="0" algn="l"/>
            <a:r>
              <a:rPr lang="es-ES" u="sng" dirty="0"/>
              <a:t>Ejemplo: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FA4D8-90E8-21A3-0D24-61FFF2CE7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9" t="24190" r="33000" b="65923"/>
          <a:stretch/>
        </p:blipFill>
        <p:spPr>
          <a:xfrm>
            <a:off x="2083633" y="2152044"/>
            <a:ext cx="3672590" cy="5085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56FDD9-B956-1AA6-1F24-4AC05C1C7B55}"/>
              </a:ext>
            </a:extLst>
          </p:cNvPr>
          <p:cNvSpPr txBox="1"/>
          <p:nvPr/>
        </p:nvSpPr>
        <p:spPr>
          <a:xfrm>
            <a:off x="356017" y="3066633"/>
            <a:ext cx="7581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Ventajas: posibles de utilizar en </a:t>
            </a:r>
            <a:r>
              <a:rPr lang="es-ES" sz="1800" u="sng" dirty="0">
                <a:latin typeface="Catamaran" panose="020B0604020202020204" charset="0"/>
                <a:cs typeface="Catamaran" panose="020B0604020202020204" charset="0"/>
              </a:rPr>
              <a:t>situaciones de intervención real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(Ejemplo: evaluar intervención de una ONG).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Desventajas: muy </a:t>
            </a:r>
            <a:r>
              <a:rPr lang="es-ES" sz="1800" u="sng" dirty="0">
                <a:latin typeface="Catamaran" panose="020B0604020202020204" charset="0"/>
                <a:cs typeface="Catamaran" panose="020B0604020202020204" charset="0"/>
              </a:rPr>
              <a:t>baja validez Interna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, no hay control de variables.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74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D. Diseños no-experimentales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231030" cy="80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Se caracterizan por: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La ausencia de manipulación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El investigador se limita a la observación del fenómeno que analiza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Se efectúa una única medición del fenómeno (en un solo momento)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Ventaja: tiene alta validez externa, son lo más natural posible.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Desventaja: tienen muy poca validez interna (hay falta de control de posibles fuentes de invalidación de la investigación)</a:t>
            </a:r>
          </a:p>
        </p:txBody>
      </p:sp>
    </p:spTree>
    <p:extLst>
      <p:ext uri="{BB962C8B-B14F-4D97-AF65-F5344CB8AC3E}">
        <p14:creationId xmlns:p14="http://schemas.microsoft.com/office/powerpoint/2010/main" val="1885982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14975F1-BAB6-BBE7-0A29-DC83568E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12" y="223510"/>
            <a:ext cx="6544588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7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F4136-EA07-E9CB-1721-CC534DEA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29" y="2141126"/>
            <a:ext cx="6473641" cy="1926729"/>
          </a:xfrm>
        </p:spPr>
        <p:txBody>
          <a:bodyPr/>
          <a:lstStyle/>
          <a:p>
            <a:r>
              <a:rPr lang="es-CL" sz="3600" dirty="0"/>
              <a:t>¿Sus investigaciones son experimentales, </a:t>
            </a:r>
            <a:r>
              <a:rPr lang="es-CL" sz="3600" dirty="0" err="1"/>
              <a:t>cuasi-experimentales</a:t>
            </a:r>
            <a:r>
              <a:rPr lang="es-CL" sz="3600" dirty="0"/>
              <a:t>, </a:t>
            </a:r>
            <a:r>
              <a:rPr lang="es-CL" sz="3600" dirty="0" err="1"/>
              <a:t>pre-experimentales</a:t>
            </a:r>
            <a:r>
              <a:rPr lang="es-CL" sz="3600" dirty="0"/>
              <a:t> o no experimentales?</a:t>
            </a:r>
          </a:p>
        </p:txBody>
      </p:sp>
    </p:spTree>
    <p:extLst>
      <p:ext uri="{BB962C8B-B14F-4D97-AF65-F5344CB8AC3E}">
        <p14:creationId xmlns:p14="http://schemas.microsoft.com/office/powerpoint/2010/main" val="3180389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836279" y="925761"/>
            <a:ext cx="7121878" cy="733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3.4 Reflexión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530720" y="1846426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 ¿Qué tipos de problemas sociológicos y antropológicos son más propicios a ser estudiados mediante métodos experimentales?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 ¿Cómo podrían incorporar la lógica de la experimentación en sus propios proyectos de investigación?</a:t>
            </a:r>
          </a:p>
        </p:txBody>
      </p:sp>
    </p:spTree>
    <p:extLst>
      <p:ext uri="{BB962C8B-B14F-4D97-AF65-F5344CB8AC3E}">
        <p14:creationId xmlns:p14="http://schemas.microsoft.com/office/powerpoint/2010/main" val="3467296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319881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Evaluación Intermedia: ¿Cómo vamos?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1353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3EABA2-CA08-5C23-5992-E0ED65F8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29" y="80505"/>
            <a:ext cx="7785141" cy="49824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1B0302-19C0-BD1D-C99A-B96A3571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16" y="1909833"/>
            <a:ext cx="1814980" cy="18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44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9"/>
          <p:cNvSpPr txBox="1"/>
          <p:nvPr/>
        </p:nvSpPr>
        <p:spPr>
          <a:xfrm>
            <a:off x="746375" y="882250"/>
            <a:ext cx="2928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¿Cómo dar 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Buen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feedback? 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</p:txBody>
      </p:sp>
      <p:cxnSp>
        <p:nvCxnSpPr>
          <p:cNvPr id="685" name="Google Shape;685;p89"/>
          <p:cNvCxnSpPr/>
          <p:nvPr/>
        </p:nvCxnSpPr>
        <p:spPr>
          <a:xfrm>
            <a:off x="818516" y="2181950"/>
            <a:ext cx="1995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89"/>
          <p:cNvSpPr txBox="1"/>
          <p:nvPr/>
        </p:nvSpPr>
        <p:spPr>
          <a:xfrm>
            <a:off x="746375" y="2649613"/>
            <a:ext cx="3225300" cy="187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1 - Positiva</a:t>
            </a:r>
            <a:endParaRPr sz="1700"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2 - </a:t>
            </a:r>
            <a:r>
              <a:rPr lang="en" sz="1700" b="1" dirty="0"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E</a:t>
            </a: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specífic</a:t>
            </a:r>
            <a:r>
              <a:rPr lang="en" sz="1700" b="1" dirty="0"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a	</a:t>
            </a:r>
            <a:endParaRPr sz="1700"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3 - Sugerir próximos pasos</a:t>
            </a:r>
            <a:endParaRPr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</p:txBody>
      </p:sp>
      <p:pic>
        <p:nvPicPr>
          <p:cNvPr id="687" name="Google Shape;687;p89" descr="Viñeta 1: Mafalda en la mesa frente a un plato de sopa dice &quot;Mamá, ¿puedo decirte que esta sopa es un brebaje espantoso?&quot; &quot;¿Ehé?&quot;.&#10;Viñeta 2: Mafalda dice: &quot;¿Y que es la porquería más inmunda que he probado en mi vida?&quot;&#10;Viñeta 3: Mafalda en la mesa mira al plato.&#10;Viñeta 4: Mafalda en la misa frente al plato dice: &quot;¿O te molesta la crítica constructiva?&quot;" title="Historieta de Mafald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475" y="609575"/>
            <a:ext cx="5543243" cy="16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9"/>
          <p:cNvSpPr txBox="1"/>
          <p:nvPr/>
        </p:nvSpPr>
        <p:spPr>
          <a:xfrm>
            <a:off x="6287425" y="2181950"/>
            <a:ext cx="251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Quino (2004, pp. 3-656)</a:t>
            </a:r>
            <a:endParaRPr sz="11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89"/>
          <p:cNvSpPr txBox="1"/>
          <p:nvPr/>
        </p:nvSpPr>
        <p:spPr>
          <a:xfrm>
            <a:off x="4272765" y="2351635"/>
            <a:ext cx="4328400" cy="290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Ejemplo:</a:t>
            </a:r>
            <a:endParaRPr sz="1500" dirty="0"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i="1" dirty="0"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"Mamá, me gusta que la sopa sea de espinacas pero está muy condimentada, ¿podrías ponerle menos pimienta y sal la próxima? 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Wingdings" panose="05000000000000000000" pitchFamily="2" charset="2"/>
              </a:rPr>
              <a:t> Curso como construcción conjunta: lograr autonomía y desarrollo de competencias</a:t>
            </a:r>
            <a:endParaRPr sz="1200" dirty="0">
              <a:solidFill>
                <a:srgbClr val="000000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A744F-2676-F012-BAF0-4A3D82D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413924" y="809037"/>
            <a:ext cx="7956247" cy="3932296"/>
          </a:xfrm>
        </p:spPr>
        <p:txBody>
          <a:bodyPr/>
          <a:lstStyle/>
          <a:p>
            <a:pPr algn="l"/>
            <a:br>
              <a:rPr lang="es-CL" sz="3200" dirty="0"/>
            </a:br>
            <a:br>
              <a:rPr lang="es-CL" sz="3200" dirty="0"/>
            </a:br>
            <a:r>
              <a:rPr lang="es-CL" sz="2400" dirty="0"/>
              <a:t>Introducción: Problematización, Problema, Objetivos, Hipótesis</a:t>
            </a:r>
            <a:br>
              <a:rPr lang="es-CL" sz="2400" dirty="0"/>
            </a:br>
            <a:r>
              <a:rPr lang="es-CL" sz="2400" dirty="0"/>
              <a:t>Metodología</a:t>
            </a:r>
            <a:br>
              <a:rPr lang="es-CL" sz="2400" dirty="0"/>
            </a:br>
            <a:r>
              <a:rPr lang="es-CL" sz="2400" dirty="0"/>
              <a:t>Marco teórico</a:t>
            </a:r>
            <a:br>
              <a:rPr lang="es-CL" sz="2400" dirty="0"/>
            </a:br>
            <a:r>
              <a:rPr lang="es-CL" sz="2400" dirty="0">
                <a:solidFill>
                  <a:srgbClr val="FF0000"/>
                </a:solidFill>
                <a:sym typeface="Wingdings" panose="05000000000000000000" pitchFamily="2" charset="2"/>
              </a:rPr>
              <a:t>Operacionalización: Espacio </a:t>
            </a:r>
            <a:r>
              <a:rPr lang="es-CL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Visagra</a:t>
            </a:r>
            <a:r>
              <a:rPr lang="es-CL" sz="2400" dirty="0">
                <a:solidFill>
                  <a:srgbClr val="FF0000"/>
                </a:solidFill>
                <a:sym typeface="Wingdings" panose="05000000000000000000" pitchFamily="2" charset="2"/>
              </a:rPr>
              <a:t>: entre teoría y </a:t>
            </a:r>
            <a:r>
              <a:rPr lang="es-CL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empiría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Construcción de Cuestionario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Muestreo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Aplicación 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Análisis de Datos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Informe final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2125246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12862E8-CA2F-C5D9-49AF-CA0B1954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7" y="3732"/>
            <a:ext cx="5816088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Calidad de los datos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s-ES" sz="2400" dirty="0"/>
              <a:t>¿Son todos los fenómenos posibles de estudiar de forma cuantitativa?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¿Es posible construir o utilizar bases de datos adecuadas según ciertos fenómenos?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Calidad de datos elemento crucial!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Buen cuestionario!</a:t>
            </a:r>
          </a:p>
        </p:txBody>
      </p:sp>
    </p:spTree>
    <p:extLst>
      <p:ext uri="{BB962C8B-B14F-4D97-AF65-F5344CB8AC3E}">
        <p14:creationId xmlns:p14="http://schemas.microsoft.com/office/powerpoint/2010/main" val="286405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CC34B6-FCAD-F2A9-46E1-A526ED9BB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42" b="20850"/>
          <a:stretch/>
        </p:blipFill>
        <p:spPr>
          <a:xfrm>
            <a:off x="2366963" y="0"/>
            <a:ext cx="3996220" cy="50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9015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5023</TotalTime>
  <Words>2936</Words>
  <Application>Microsoft Office PowerPoint</Application>
  <PresentationFormat>Presentación en pantalla (16:9)</PresentationFormat>
  <Paragraphs>321</Paragraphs>
  <Slides>70</Slides>
  <Notes>44</Notes>
  <HiddenSlides>1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8" baseType="lpstr">
      <vt:lpstr>Trebuchet MS</vt:lpstr>
      <vt:lpstr>Catamaran</vt:lpstr>
      <vt:lpstr>Wingdings</vt:lpstr>
      <vt:lpstr>Lexend Deca</vt:lpstr>
      <vt:lpstr>Open Sans</vt:lpstr>
      <vt:lpstr>Arial</vt:lpstr>
      <vt:lpstr>MentiText</vt:lpstr>
      <vt:lpstr>Pastel Minimalist Elegant Lines Portfolio by Slidesgo</vt:lpstr>
      <vt:lpstr>Métodos cuantitavos I:  Clase 7</vt:lpstr>
      <vt:lpstr>Sintesis sesión anterior</vt:lpstr>
      <vt:lpstr>Sintesis sesiónes anteriores</vt:lpstr>
      <vt:lpstr>Presentación de PowerPoint</vt:lpstr>
      <vt:lpstr>Presentación de PowerPoint</vt:lpstr>
      <vt:lpstr>Operacionalización</vt:lpstr>
      <vt:lpstr>  Introducción: Problematización, Problema, Objetivos, Hipótesis Metodología Marco teórico Operacionalización: Espacio Visagra: entre teoría y empiría Construcción de Cuestionario Muestreo Aplicación  Análisis de Datos Informe final</vt:lpstr>
      <vt:lpstr>Calidad de los datos</vt:lpstr>
      <vt:lpstr>Presentación de PowerPoint</vt:lpstr>
      <vt:lpstr>2.0 Medir en Ciencias Sociales</vt:lpstr>
      <vt:lpstr>2.1 Medición Indirecta</vt:lpstr>
      <vt:lpstr>¿Por qué no preguntar…?</vt:lpstr>
      <vt:lpstr>¿Por qué si se puede preguntar…?</vt:lpstr>
      <vt:lpstr>Relación entre lenguaje de investigación y lenguaje de sujetos con los que se estudia</vt:lpstr>
      <vt:lpstr>2.2 Operacionalización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reflexionar</vt:lpstr>
      <vt:lpstr>Tarea</vt:lpstr>
      <vt:lpstr>Presentación de PowerPoint</vt:lpstr>
      <vt:lpstr>Especificación de la posición metodológica</vt:lpstr>
      <vt:lpstr>El diseño de investigación cuantitativa</vt:lpstr>
      <vt:lpstr>Presentación de PowerPoint</vt:lpstr>
      <vt:lpstr>Presentación de PowerPoint</vt:lpstr>
      <vt:lpstr>Presentación de PowerPoint</vt:lpstr>
      <vt:lpstr>3.1 Tipos de investigación según objetivos</vt:lpstr>
      <vt:lpstr>Presentación de PowerPoint</vt:lpstr>
      <vt:lpstr>A. Investigación exploratoria</vt:lpstr>
      <vt:lpstr>B. Investigación descriptiva</vt:lpstr>
      <vt:lpstr>Presentación de PowerPoint</vt:lpstr>
      <vt:lpstr>C. Investigación asociativa (correlacional)</vt:lpstr>
      <vt:lpstr>Presentación de PowerPoint</vt:lpstr>
      <vt:lpstr>Peligro de Correlaciones Espurias</vt:lpstr>
      <vt:lpstr>Presentación de PowerPoint</vt:lpstr>
      <vt:lpstr>C. Investigación explicativa</vt:lpstr>
      <vt:lpstr>Presentación de PowerPoint</vt:lpstr>
      <vt:lpstr>Relaciones entre diferentes objetivos de investigación</vt:lpstr>
      <vt:lpstr>Considerando lo anterior…</vt:lpstr>
      <vt:lpstr>Otros tipos de Investigación</vt:lpstr>
      <vt:lpstr>3.2 Tipos de investigación (temporalidad)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Considerando lo anterior…</vt:lpstr>
      <vt:lpstr>Considerando lo anterior…</vt:lpstr>
      <vt:lpstr>3.3 Tipos de diseño</vt:lpstr>
      <vt:lpstr>Presentación de PowerPoint</vt:lpstr>
      <vt:lpstr>A. Diseños experimentales</vt:lpstr>
      <vt:lpstr>Cómo opera la experimentación</vt:lpstr>
      <vt:lpstr>Ejemplo</vt:lpstr>
      <vt:lpstr>The Bobo Doll Experiment</vt:lpstr>
      <vt:lpstr>B. Diseños cuasi-experimentales</vt:lpstr>
      <vt:lpstr>¿Qué tipo de investigación cuasi-experimental se podría hacer con estudiantes de antropología?</vt:lpstr>
      <vt:lpstr>C. Diseños pre-experimentales</vt:lpstr>
      <vt:lpstr>D. Diseños no-experimentales</vt:lpstr>
      <vt:lpstr>Presentación de PowerPoint</vt:lpstr>
      <vt:lpstr>¿Sus investigaciones son experimentales, cuasi-experimentales, pre-experimentales o no experimentales?</vt:lpstr>
      <vt:lpstr>3.4 Reflexión</vt:lpstr>
      <vt:lpstr>Evaluación Intermedia: ¿Cómo vamos?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47</cp:revision>
  <dcterms:modified xsi:type="dcterms:W3CDTF">2024-09-24T22:11:09Z</dcterms:modified>
</cp:coreProperties>
</file>